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375" r:id="rId3"/>
    <p:sldId id="431" r:id="rId4"/>
    <p:sldId id="432" r:id="rId5"/>
    <p:sldId id="433" r:id="rId6"/>
    <p:sldId id="434" r:id="rId7"/>
    <p:sldId id="435" r:id="rId8"/>
    <p:sldId id="436" r:id="rId9"/>
    <p:sldId id="438" r:id="rId10"/>
    <p:sldId id="437" r:id="rId11"/>
    <p:sldId id="439" r:id="rId12"/>
    <p:sldId id="440" r:id="rId13"/>
    <p:sldId id="441" r:id="rId14"/>
    <p:sldId id="442" r:id="rId15"/>
    <p:sldId id="335" r:id="rId16"/>
    <p:sldId id="428" r:id="rId17"/>
    <p:sldId id="429" r:id="rId18"/>
    <p:sldId id="344" r:id="rId19"/>
    <p:sldId id="345" r:id="rId20"/>
    <p:sldId id="29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000000"/>
        </p14:laserClr>
      </p:ext>
      <p:ext uri="{2FDB2607-1784-4EEB-B798-7EB5836EED8A}">
        <p14:showMediaCtrls xmlns:p14="http://schemas.microsoft.com/office/powerpoint/2010/main" xmlns="" val="1"/>
      </p:ext>
    </p:extLst>
  </p:showPr>
  <p:clrMru>
    <a:srgbClr val="086C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59" autoAdjust="0"/>
    <p:restoredTop sz="89969" autoAdjust="0"/>
  </p:normalViewPr>
  <p:slideViewPr>
    <p:cSldViewPr snapToGrid="0">
      <p:cViewPr varScale="1">
        <p:scale>
          <a:sx n="81" d="100"/>
          <a:sy n="81" d="100"/>
        </p:scale>
        <p:origin x="-1354" y="-4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mory\Documents\TB%20Plan%202015\TB%20REP\TB%20ca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Sheet2!$A$2</c:f>
              <c:strCache>
                <c:ptCount val="1"/>
                <c:pt idx="0">
                  <c:v>2019</c:v>
                </c:pt>
              </c:strCache>
            </c:strRef>
          </c:tx>
          <c:spPr>
            <a:solidFill>
              <a:schemeClr val="accent5">
                <a:lumMod val="75000"/>
              </a:schemeClr>
            </a:solidFill>
          </c:spPr>
          <c:dLbls>
            <c:dLbl>
              <c:idx val="0"/>
              <c:layout>
                <c:manualLayout>
                  <c:x val="2.0274225664264289E-2"/>
                  <c:y val="-1.975157597876576E-2"/>
                </c:manualLayout>
              </c:layout>
              <c:showVal val="1"/>
            </c:dLbl>
            <c:dLbl>
              <c:idx val="1"/>
              <c:layout>
                <c:manualLayout>
                  <c:x val="2.0721535745455415E-2"/>
                  <c:y val="-3.7548990129396151E-2"/>
                </c:manualLayout>
              </c:layout>
              <c:showVal val="1"/>
            </c:dLbl>
            <c:txPr>
              <a:bodyPr/>
              <a:lstStyle/>
              <a:p>
                <a:pPr>
                  <a:defRPr sz="1800" b="1"/>
                </a:pPr>
                <a:endParaRPr lang="en-US"/>
              </a:p>
            </c:txPr>
            <c:showVal val="1"/>
          </c:dLbls>
          <c:cat>
            <c:strRef>
              <c:f>Sheet2!$B$1:$C$1</c:f>
              <c:strCache>
                <c:ptCount val="2"/>
                <c:pt idx="0">
                  <c:v>Drug Sensitive TB</c:v>
                </c:pt>
                <c:pt idx="1">
                  <c:v>RR/MDR-TB</c:v>
                </c:pt>
              </c:strCache>
            </c:strRef>
          </c:cat>
          <c:val>
            <c:numRef>
              <c:f>Sheet2!$B$2:$C$2</c:f>
              <c:numCache>
                <c:formatCode>General</c:formatCode>
                <c:ptCount val="2"/>
                <c:pt idx="0">
                  <c:v>2150</c:v>
                </c:pt>
                <c:pt idx="1">
                  <c:v>301</c:v>
                </c:pt>
              </c:numCache>
            </c:numRef>
          </c:val>
        </c:ser>
        <c:ser>
          <c:idx val="1"/>
          <c:order val="1"/>
          <c:tx>
            <c:strRef>
              <c:f>Sheet2!$A$3</c:f>
              <c:strCache>
                <c:ptCount val="1"/>
                <c:pt idx="0">
                  <c:v>2020</c:v>
                </c:pt>
              </c:strCache>
            </c:strRef>
          </c:tx>
          <c:spPr>
            <a:solidFill>
              <a:srgbClr val="FF0000"/>
            </a:solidFill>
          </c:spPr>
          <c:dLbls>
            <c:dLbl>
              <c:idx val="0"/>
              <c:layout>
                <c:manualLayout>
                  <c:x val="4.7222222222222235E-2"/>
                  <c:y val="-2.3148148148148098E-2"/>
                </c:manualLayout>
              </c:layout>
              <c:showVal val="1"/>
            </c:dLbl>
            <c:dLbl>
              <c:idx val="1"/>
              <c:layout>
                <c:manualLayout>
                  <c:x val="1.9444419168178854E-2"/>
                  <c:y val="-2.4381272810218978E-2"/>
                </c:manualLayout>
              </c:layout>
              <c:showVal val="1"/>
            </c:dLbl>
            <c:txPr>
              <a:bodyPr/>
              <a:lstStyle/>
              <a:p>
                <a:pPr>
                  <a:defRPr sz="1800" b="1"/>
                </a:pPr>
                <a:endParaRPr lang="en-US"/>
              </a:p>
            </c:txPr>
            <c:showVal val="1"/>
          </c:dLbls>
          <c:cat>
            <c:strRef>
              <c:f>Sheet2!$B$1:$C$1</c:f>
              <c:strCache>
                <c:ptCount val="2"/>
                <c:pt idx="0">
                  <c:v>Drug Sensitive TB</c:v>
                </c:pt>
                <c:pt idx="1">
                  <c:v>RR/MDR-TB</c:v>
                </c:pt>
              </c:strCache>
            </c:strRef>
          </c:cat>
          <c:val>
            <c:numRef>
              <c:f>Sheet2!$B$3:$C$3</c:f>
              <c:numCache>
                <c:formatCode>General</c:formatCode>
                <c:ptCount val="2"/>
                <c:pt idx="0">
                  <c:v>1598</c:v>
                </c:pt>
                <c:pt idx="1">
                  <c:v>217</c:v>
                </c:pt>
              </c:numCache>
            </c:numRef>
          </c:val>
        </c:ser>
        <c:shape val="box"/>
        <c:axId val="67840640"/>
        <c:axId val="68088960"/>
        <c:axId val="0"/>
      </c:bar3DChart>
      <c:catAx>
        <c:axId val="67840640"/>
        <c:scaling>
          <c:orientation val="minMax"/>
        </c:scaling>
        <c:axPos val="b"/>
        <c:tickLblPos val="nextTo"/>
        <c:txPr>
          <a:bodyPr/>
          <a:lstStyle/>
          <a:p>
            <a:pPr>
              <a:defRPr sz="1600" b="1"/>
            </a:pPr>
            <a:endParaRPr lang="en-US"/>
          </a:p>
        </c:txPr>
        <c:crossAx val="68088960"/>
        <c:crosses val="autoZero"/>
        <c:auto val="1"/>
        <c:lblAlgn val="ctr"/>
        <c:lblOffset val="100"/>
      </c:catAx>
      <c:valAx>
        <c:axId val="68088960"/>
        <c:scaling>
          <c:orientation val="minMax"/>
        </c:scaling>
        <c:axPos val="l"/>
        <c:numFmt formatCode="General" sourceLinked="1"/>
        <c:tickLblPos val="nextTo"/>
        <c:txPr>
          <a:bodyPr/>
          <a:lstStyle/>
          <a:p>
            <a:pPr>
              <a:defRPr sz="1400" b="1"/>
            </a:pPr>
            <a:endParaRPr lang="en-US"/>
          </a:p>
        </c:txPr>
        <c:crossAx val="67840640"/>
        <c:crosses val="autoZero"/>
        <c:crossBetween val="between"/>
      </c:valAx>
    </c:plotArea>
    <c:legend>
      <c:legendPos val="t"/>
      <c:layout/>
      <c:txPr>
        <a:bodyPr/>
        <a:lstStyle/>
        <a:p>
          <a:pPr>
            <a:defRPr sz="1800" b="1"/>
          </a:pPr>
          <a:endParaRPr lang="en-US"/>
        </a:p>
      </c:txPr>
    </c:legend>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0.70867</cdr:x>
      <cdr:y>0.50899</cdr:y>
    </cdr:from>
    <cdr:to>
      <cdr:x>0.85403</cdr:x>
      <cdr:y>0.62004</cdr:y>
    </cdr:to>
    <cdr:sp macro="" textlink="">
      <cdr:nvSpPr>
        <cdr:cNvPr id="2" name="TextBox 1"/>
        <cdr:cNvSpPr txBox="1"/>
      </cdr:nvSpPr>
      <cdr:spPr>
        <a:xfrm xmlns:a="http://schemas.openxmlformats.org/drawingml/2006/main">
          <a:off x="4439218" y="1963651"/>
          <a:ext cx="910491" cy="428399"/>
        </a:xfrm>
        <a:prstGeom xmlns:a="http://schemas.openxmlformats.org/drawingml/2006/main" prst="rect">
          <a:avLst/>
        </a:prstGeom>
        <a:ln xmlns:a="http://schemas.openxmlformats.org/drawingml/2006/main" w="28575">
          <a:solidFill>
            <a:srgbClr val="FF0000"/>
          </a:solid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t>-</a:t>
          </a:r>
          <a:r>
            <a:rPr lang="en-US" sz="1800" b="1" dirty="0" smtClean="0"/>
            <a:t>28</a:t>
          </a:r>
          <a:r>
            <a:rPr lang="en-US" sz="1800" b="1" dirty="0" smtClean="0"/>
            <a:t>%</a:t>
          </a:r>
          <a:endParaRPr lang="en-US" sz="1800" b="1" i="0" baseline="0" dirty="0">
            <a:latin typeface="Calibri"/>
          </a:endParaRPr>
        </a:p>
        <a:p xmlns:a="http://schemas.openxmlformats.org/drawingml/2006/main">
          <a:endParaRPr lang="en-US" sz="1800" b="1" dirty="0"/>
        </a:p>
      </cdr:txBody>
    </cdr:sp>
  </cdr:relSizeAnchor>
  <cdr:relSizeAnchor xmlns:cdr="http://schemas.openxmlformats.org/drawingml/2006/chartDrawing">
    <cdr:from>
      <cdr:x>0.38676</cdr:x>
      <cdr:y>0.14783</cdr:y>
    </cdr:from>
    <cdr:to>
      <cdr:x>0.53198</cdr:x>
      <cdr:y>0.2474</cdr:y>
    </cdr:to>
    <cdr:sp macro="" textlink="">
      <cdr:nvSpPr>
        <cdr:cNvPr id="3" name="TextBox 1"/>
        <cdr:cNvSpPr txBox="1"/>
      </cdr:nvSpPr>
      <cdr:spPr>
        <a:xfrm xmlns:a="http://schemas.openxmlformats.org/drawingml/2006/main">
          <a:off x="2422688" y="570321"/>
          <a:ext cx="909686" cy="384142"/>
        </a:xfrm>
        <a:prstGeom xmlns:a="http://schemas.openxmlformats.org/drawingml/2006/main" prst="rect">
          <a:avLst/>
        </a:prstGeom>
        <a:ln xmlns:a="http://schemas.openxmlformats.org/drawingml/2006/main" w="28575">
          <a:solidFill>
            <a:srgbClr val="00B050"/>
          </a:solid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t>-</a:t>
          </a:r>
          <a:r>
            <a:rPr lang="en-US" sz="1800" b="1" dirty="0" smtClean="0"/>
            <a:t>26%</a:t>
          </a:r>
          <a:endParaRPr lang="en-US" sz="1800" b="1" i="0" baseline="0" dirty="0">
            <a:latin typeface="Calibri"/>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sz="1800" b="1" i="0" baseline="0" dirty="0">
            <a:latin typeface="Calibri"/>
          </a:endParaRPr>
        </a:p>
        <a:p xmlns:a="http://schemas.openxmlformats.org/drawingml/2006/main">
          <a:endParaRPr lang="en-US"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3735FF0-F58C-4127-8E56-0BF5C87F03B1}" type="datetimeFigureOut">
              <a:rPr lang="en-US"/>
              <a:pPr>
                <a:defRPr/>
              </a:pPr>
              <a:t>3/23/2021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116A2D9-837D-4433-A18F-99DEC3FDF9D0}" type="slidenum">
              <a:rPr lang="en-US"/>
              <a:pPr>
                <a:defRPr/>
              </a:pPr>
              <a:t>‹#›</a:t>
            </a:fld>
            <a:endParaRPr lang="en-US"/>
          </a:p>
        </p:txBody>
      </p:sp>
    </p:spTree>
    <p:extLst>
      <p:ext uri="{BB962C8B-B14F-4D97-AF65-F5344CB8AC3E}">
        <p14:creationId xmlns:p14="http://schemas.microsoft.com/office/powerpoint/2010/main" xmlns="" val="1048846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116A2D9-837D-4433-A18F-99DEC3FDF9D0}"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C0788C29-3D5D-4FBA-A400-3EF83046A482}" type="slidenum">
              <a:rPr lang="en-US" smtClean="0">
                <a:cs typeface="Arial" charset="0"/>
              </a:rPr>
              <a:pPr/>
              <a:t>20</a:t>
            </a:fld>
            <a:endParaRPr lang="en-US" smtClean="0">
              <a:cs typeface="Arial" charset="0"/>
            </a:endParaRPr>
          </a:p>
        </p:txBody>
      </p:sp>
    </p:spTree>
    <p:extLst>
      <p:ext uri="{BB962C8B-B14F-4D97-AF65-F5344CB8AC3E}">
        <p14:creationId xmlns:p14="http://schemas.microsoft.com/office/powerpoint/2010/main" xmlns="" val="94960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51E2CE8-6E47-48BF-9F31-DCD83F363CD5}" type="datetimeFigureOut">
              <a:rPr lang="en-US"/>
              <a:pPr>
                <a:defRPr/>
              </a:pPr>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8BC697-EF3A-4EE9-B9A5-0DC813199D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FDB5C64-3BA2-4D81-B414-78495C67D74A}" type="datetimeFigureOut">
              <a:rPr lang="en-US"/>
              <a:pPr>
                <a:defRPr/>
              </a:pPr>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85FD36-5125-40B9-B35E-31AD797485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A4A8625-7B62-48CC-8780-AB64DD1B3584}" type="datetimeFigureOut">
              <a:rPr lang="en-US"/>
              <a:pPr>
                <a:defRPr/>
              </a:pPr>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18522D-B522-446B-ABA7-961E92261B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7124401-5CBA-46F2-B701-5CD255DA2154}" type="datetimeFigureOut">
              <a:rPr lang="en-US"/>
              <a:pPr>
                <a:defRPr/>
              </a:pPr>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21B9E6-D14F-4B06-9F9B-39A6BC7FBC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AB0C2E-4998-474E-9EA5-05D5D967D417}" type="datetimeFigureOut">
              <a:rPr lang="en-US"/>
              <a:pPr>
                <a:defRPr/>
              </a:pPr>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D12A8E-2A84-44A4-AAC1-C3C534D8C5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B9022A5-F9A0-4F91-921D-E6E3A1DDCC2D}" type="datetimeFigureOut">
              <a:rPr lang="en-US"/>
              <a:pPr>
                <a:defRPr/>
              </a:pPr>
              <a:t>3/23/2021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9D18D0-19E2-4D05-9DC6-3E1FDA7489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AC1CF4C-2678-4BAA-BE53-9DA455CF3EBB}" type="datetimeFigureOut">
              <a:rPr lang="en-US"/>
              <a:pPr>
                <a:defRPr/>
              </a:pPr>
              <a:t>3/23/2021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C9F9EE-0C02-41B1-8F85-E32919D472E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01B3023-B35E-4D46-A2F0-826EF6CAB804}" type="datetimeFigureOut">
              <a:rPr lang="en-US"/>
              <a:pPr>
                <a:defRPr/>
              </a:pPr>
              <a:t>3/23/2021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F30F4BF-C846-4AD0-ACEC-AAD24DC377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BF8EA6-A9AB-4FB3-AFA2-0F69EFA03885}" type="datetimeFigureOut">
              <a:rPr lang="en-US"/>
              <a:pPr>
                <a:defRPr/>
              </a:pPr>
              <a:t>3/23/2021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40964D0-02BC-48A7-9D22-841C652B57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1B38FD-0074-4652-BD41-4F74353ABFB3}" type="datetimeFigureOut">
              <a:rPr lang="en-US"/>
              <a:pPr>
                <a:defRPr/>
              </a:pPr>
              <a:t>3/23/2021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7D1F09-53D0-4C63-80D9-33CDABB04F4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2BC474-BA84-43B2-B629-B6DA9B92E76E}" type="datetimeFigureOut">
              <a:rPr lang="en-US"/>
              <a:pPr>
                <a:defRPr/>
              </a:pPr>
              <a:t>3/23/2021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9BC95A-0F24-43B3-A1DE-B42F5898C3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FEE8FFD-73EF-4A6C-90E1-1CB87A1E940B}" type="datetimeFigureOut">
              <a:rPr lang="en-US"/>
              <a:pPr>
                <a:defRPr/>
              </a:pPr>
              <a:t>3/23/2021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392714F-F24D-4AD7-AD43-C5B2E13C7B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Worksheet9.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10.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Chart5.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2369"/>
            <a:ext cx="9224127" cy="1801813"/>
          </a:xfrm>
        </p:spPr>
        <p:txBody>
          <a:bodyPr rtlCol="0">
            <a:noAutofit/>
          </a:bodyPr>
          <a:lstStyle/>
          <a:p>
            <a:pPr eaLnBrk="1" fontAlgn="auto" hangingPunct="1">
              <a:spcAft>
                <a:spcPts val="0"/>
              </a:spcAft>
              <a:defRPr/>
            </a:pPr>
            <a:r>
              <a:rPr lang="en-US" sz="4400" b="1" dirty="0" smtClean="0">
                <a:solidFill>
                  <a:srgbClr val="002060"/>
                </a:solidFill>
                <a:latin typeface="+mn-lt"/>
              </a:rPr>
              <a:t>Sustaining Essential TB Services During the COVID-19 Pandemics in Georgia</a:t>
            </a:r>
            <a:endParaRPr lang="en-US" sz="4400" b="1" dirty="0" smtClean="0">
              <a:solidFill>
                <a:srgbClr val="002060"/>
              </a:solidFill>
              <a:latin typeface="+mn-lt"/>
            </a:endParaRPr>
          </a:p>
        </p:txBody>
      </p:sp>
      <p:sp>
        <p:nvSpPr>
          <p:cNvPr id="8195" name="Slide Number Placeholder 3"/>
          <p:cNvSpPr>
            <a:spLocks noGrp="1"/>
          </p:cNvSpPr>
          <p:nvPr>
            <p:ph type="sldNum" sz="quarter" idx="12"/>
          </p:nvPr>
        </p:nvSpPr>
        <p:spPr bwMode="auto">
          <a:noFill/>
          <a:ln>
            <a:miter lim="800000"/>
            <a:headEnd/>
            <a:tailEnd/>
          </a:ln>
        </p:spPr>
        <p:txBody>
          <a:bodyPr/>
          <a:lstStyle/>
          <a:p>
            <a:fld id="{C531F93F-816B-4969-8554-FDD7A900E003}" type="slidenum">
              <a:rPr lang="en-US" smtClean="0"/>
              <a:pPr/>
              <a:t>1</a:t>
            </a:fld>
            <a:endParaRPr lang="en-US" smtClean="0"/>
          </a:p>
        </p:txBody>
      </p:sp>
      <p:sp>
        <p:nvSpPr>
          <p:cNvPr id="7" name="Subtitle 6"/>
          <p:cNvSpPr>
            <a:spLocks noGrp="1"/>
          </p:cNvSpPr>
          <p:nvPr>
            <p:ph type="subTitle" idx="1"/>
          </p:nvPr>
        </p:nvSpPr>
        <p:spPr>
          <a:xfrm>
            <a:off x="0" y="5007413"/>
            <a:ext cx="8910638" cy="1655762"/>
          </a:xfrm>
        </p:spPr>
        <p:txBody>
          <a:bodyPr/>
          <a:lstStyle/>
          <a:p>
            <a:pPr>
              <a:lnSpc>
                <a:spcPct val="100000"/>
              </a:lnSpc>
              <a:spcBef>
                <a:spcPts val="0"/>
              </a:spcBef>
              <a:defRPr/>
            </a:pPr>
            <a:endParaRPr lang="en-US" sz="2000" b="1" dirty="0" smtClean="0">
              <a:solidFill>
                <a:schemeClr val="tx1">
                  <a:lumMod val="65000"/>
                  <a:lumOff val="35000"/>
                </a:schemeClr>
              </a:solidFill>
            </a:endParaRPr>
          </a:p>
          <a:p>
            <a:pPr>
              <a:defRPr/>
            </a:pPr>
            <a:r>
              <a:rPr lang="en-US" b="1" dirty="0" smtClean="0">
                <a:solidFill>
                  <a:srgbClr val="002060"/>
                </a:solidFill>
              </a:rPr>
              <a:t>Professor </a:t>
            </a:r>
            <a:r>
              <a:rPr lang="en-US" b="1" dirty="0" err="1" smtClean="0">
                <a:solidFill>
                  <a:srgbClr val="002060"/>
                </a:solidFill>
              </a:rPr>
              <a:t>Zaza</a:t>
            </a:r>
            <a:r>
              <a:rPr lang="en-US" b="1" dirty="0" smtClean="0">
                <a:solidFill>
                  <a:srgbClr val="002060"/>
                </a:solidFill>
              </a:rPr>
              <a:t> </a:t>
            </a:r>
            <a:r>
              <a:rPr lang="en-US" b="1" dirty="0" err="1" smtClean="0">
                <a:solidFill>
                  <a:srgbClr val="002060"/>
                </a:solidFill>
              </a:rPr>
              <a:t>Avaliani</a:t>
            </a:r>
            <a:endParaRPr lang="en-US" b="1" dirty="0" smtClean="0">
              <a:solidFill>
                <a:srgbClr val="002060"/>
              </a:solidFill>
            </a:endParaRPr>
          </a:p>
          <a:p>
            <a:pPr>
              <a:defRPr/>
            </a:pPr>
            <a:r>
              <a:rPr lang="en-US" sz="2000" b="1" dirty="0" smtClean="0">
                <a:solidFill>
                  <a:srgbClr val="002060"/>
                </a:solidFill>
              </a:rPr>
              <a:t>National Tuberculosis Program Coordinator in Georgia</a:t>
            </a:r>
          </a:p>
          <a:p>
            <a:pPr>
              <a:defRPr/>
            </a:pPr>
            <a:r>
              <a:rPr lang="en-US" sz="2000" b="1" dirty="0" smtClean="0">
                <a:solidFill>
                  <a:srgbClr val="002060"/>
                </a:solidFill>
              </a:rPr>
              <a:t>Director of the National Center for Tuberculosis and Lung Diseases</a:t>
            </a:r>
            <a:endParaRPr lang="ka-GE" sz="2000" b="1" dirty="0" smtClean="0">
              <a:solidFill>
                <a:srgbClr val="002060"/>
              </a:solidFill>
            </a:endParaRPr>
          </a:p>
        </p:txBody>
      </p:sp>
      <p:pic>
        <p:nvPicPr>
          <p:cNvPr id="10" name="Picture 9" descr="NCTLD logo"/>
          <p:cNvPicPr>
            <a:picLocks noChangeAspect="1" noChangeArrowheads="1"/>
          </p:cNvPicPr>
          <p:nvPr/>
        </p:nvPicPr>
        <p:blipFill>
          <a:blip r:embed="rId3" cstate="print"/>
          <a:srcRect/>
          <a:stretch>
            <a:fillRect/>
          </a:stretch>
        </p:blipFill>
        <p:spPr bwMode="auto">
          <a:xfrm>
            <a:off x="2592009" y="69389"/>
            <a:ext cx="3959552" cy="1119872"/>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876693" y="2674976"/>
            <a:ext cx="7514737" cy="2740669"/>
          </a:xfrm>
          <a:prstGeom prst="rect">
            <a:avLst/>
          </a:prstGeom>
          <a:noFill/>
          <a:ln w="9525">
            <a:noFill/>
            <a:miter lim="800000"/>
            <a:headEnd/>
            <a:tailEnd/>
          </a:ln>
          <a:effectLst/>
        </p:spPr>
      </p:pic>
    </p:spTree>
  </p:cSld>
  <p:clrMapOvr>
    <a:masterClrMapping/>
  </p:clrMapOvr>
  <p:transition advTm="18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Grp="1" noChangeAspect="1"/>
          </p:cNvGraphicFramePr>
          <p:nvPr/>
        </p:nvGraphicFramePr>
        <p:xfrm>
          <a:off x="0" y="1981200"/>
          <a:ext cx="9144000" cy="3429000"/>
        </p:xfrm>
        <a:graphic>
          <a:graphicData uri="http://schemas.openxmlformats.org/presentationml/2006/ole">
            <p:oleObj spid="_x0000_s40962" name="Worksheet" r:id="rId3" imgW="7334379" imgH="1485810" progId="Excel.Sheet.8">
              <p:embed/>
            </p:oleObj>
          </a:graphicData>
        </a:graphic>
      </p:graphicFrame>
      <p:sp>
        <p:nvSpPr>
          <p:cNvPr id="11269" name="TextBox 4"/>
          <p:cNvSpPr txBox="1">
            <a:spLocks noChangeArrowheads="1"/>
          </p:cNvSpPr>
          <p:nvPr/>
        </p:nvSpPr>
        <p:spPr bwMode="auto">
          <a:xfrm>
            <a:off x="9525" y="6488113"/>
            <a:ext cx="3200400" cy="369887"/>
          </a:xfrm>
          <a:prstGeom prst="rect">
            <a:avLst/>
          </a:prstGeom>
          <a:noFill/>
          <a:ln w="9525">
            <a:noFill/>
            <a:miter lim="800000"/>
            <a:headEnd/>
            <a:tailEnd/>
          </a:ln>
        </p:spPr>
        <p:txBody>
          <a:bodyPr>
            <a:spAutoFit/>
          </a:bodyPr>
          <a:lstStyle/>
          <a:p>
            <a:pPr eaLnBrk="1" hangingPunct="1"/>
            <a:r>
              <a:rPr lang="en-US" altLang="en-US" b="1">
                <a:solidFill>
                  <a:srgbClr val="002060"/>
                </a:solidFill>
                <a:latin typeface="Times New Roman" pitchFamily="18" charset="0"/>
                <a:cs typeface="Times New Roman" pitchFamily="18" charset="0"/>
              </a:rPr>
              <a:t>TB in Georgia 2021</a:t>
            </a:r>
            <a:r>
              <a:rPr lang="ka-GE" altLang="en-US" b="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report</a:t>
            </a:r>
            <a:endParaRPr lang="en-US" altLang="en-US"/>
          </a:p>
        </p:txBody>
      </p:sp>
      <p:sp>
        <p:nvSpPr>
          <p:cNvPr id="7" name="Title 1"/>
          <p:cNvSpPr txBox="1">
            <a:spLocks/>
          </p:cNvSpPr>
          <p:nvPr/>
        </p:nvSpPr>
        <p:spPr bwMode="auto">
          <a:xfrm>
            <a:off x="0" y="228600"/>
            <a:ext cx="9144000" cy="1143000"/>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sz="3600" b="1" dirty="0" smtClean="0">
                <a:solidFill>
                  <a:schemeClr val="bg1"/>
                </a:solidFill>
                <a:latin typeface="Times New Roman" pitchFamily="18" charset="0"/>
                <a:ea typeface="+mj-ea"/>
                <a:cs typeface="Times New Roman" pitchFamily="18" charset="0"/>
              </a:rPr>
              <a:t>TB in Prison</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(per 100</a:t>
            </a:r>
            <a:r>
              <a:rPr kumimoji="0" lang="en-US" altLang="en-US" sz="3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prisoner)</a:t>
            </a:r>
            <a:endParaRPr kumimoji="0" lang="en-US" altLang="en-US" sz="36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0" y="188856"/>
            <a:ext cx="9144000" cy="1143000"/>
          </a:xfrm>
          <a:solidFill>
            <a:srgbClr val="C00000"/>
          </a:solidFill>
        </p:spPr>
        <p:txBody>
          <a:bodyPr>
            <a:normAutofit fontScale="90000"/>
          </a:bodyPr>
          <a:lstStyle/>
          <a:p>
            <a:pPr eaLnBrk="1" hangingPunct="1">
              <a:defRPr/>
            </a:pPr>
            <a:r>
              <a:rPr lang="en-US" sz="2900" b="1" dirty="0" smtClean="0">
                <a:solidFill>
                  <a:schemeClr val="bg1"/>
                </a:solidFill>
                <a:latin typeface="Times New Roman" pitchFamily="18" charset="0"/>
                <a:cs typeface="Times New Roman" pitchFamily="18" charset="0"/>
              </a:rPr>
              <a:t>1</a:t>
            </a:r>
            <a:r>
              <a:rPr lang="en-US" sz="2900" b="1" baseline="30000" dirty="0" smtClean="0">
                <a:solidFill>
                  <a:schemeClr val="bg1"/>
                </a:solidFill>
                <a:latin typeface="Times New Roman" pitchFamily="18" charset="0"/>
                <a:cs typeface="Times New Roman" pitchFamily="18" charset="0"/>
              </a:rPr>
              <a:t>st</a:t>
            </a:r>
            <a:r>
              <a:rPr lang="en-US" sz="2900" b="1" dirty="0" smtClean="0">
                <a:solidFill>
                  <a:schemeClr val="bg1"/>
                </a:solidFill>
                <a:latin typeface="Times New Roman" pitchFamily="18" charset="0"/>
                <a:cs typeface="Times New Roman" pitchFamily="18" charset="0"/>
              </a:rPr>
              <a:t> line treatment outcomes of the new pulmonary </a:t>
            </a:r>
            <a:r>
              <a:rPr lang="en-US" sz="2900" b="1" dirty="0" err="1" smtClean="0">
                <a:solidFill>
                  <a:schemeClr val="bg1"/>
                </a:solidFill>
                <a:latin typeface="Times New Roman" pitchFamily="18" charset="0"/>
                <a:cs typeface="Times New Roman" pitchFamily="18" charset="0"/>
              </a:rPr>
              <a:t>bacteriologically</a:t>
            </a:r>
            <a:r>
              <a:rPr lang="en-US" sz="2900" b="1" dirty="0" smtClean="0">
                <a:solidFill>
                  <a:schemeClr val="bg1"/>
                </a:solidFill>
                <a:latin typeface="Times New Roman" pitchFamily="18" charset="0"/>
                <a:cs typeface="Times New Roman" pitchFamily="18" charset="0"/>
              </a:rPr>
              <a:t> confirmed TB cases</a:t>
            </a:r>
            <a:br>
              <a:rPr lang="en-US" sz="2900" b="1" dirty="0" smtClean="0">
                <a:solidFill>
                  <a:schemeClr val="bg1"/>
                </a:solidFill>
                <a:latin typeface="Times New Roman" pitchFamily="18" charset="0"/>
                <a:cs typeface="Times New Roman" pitchFamily="18" charset="0"/>
              </a:rPr>
            </a:br>
            <a:r>
              <a:rPr lang="en-US" sz="2900" b="1" dirty="0" smtClean="0">
                <a:solidFill>
                  <a:schemeClr val="bg1"/>
                </a:solidFill>
                <a:latin typeface="Times New Roman" pitchFamily="18" charset="0"/>
                <a:cs typeface="Times New Roman" pitchFamily="18" charset="0"/>
              </a:rPr>
              <a:t>(2019 cohort</a:t>
            </a:r>
            <a:r>
              <a:rPr lang="ka-GE" sz="2900" b="1" dirty="0" smtClean="0">
                <a:solidFill>
                  <a:schemeClr val="bg1"/>
                </a:solidFill>
                <a:latin typeface="Times New Roman" pitchFamily="18" charset="0"/>
                <a:cs typeface="Times New Roman" pitchFamily="18" charset="0"/>
              </a:rPr>
              <a:t>, </a:t>
            </a:r>
            <a:r>
              <a:rPr lang="en-US" sz="2900" b="1" dirty="0" smtClean="0">
                <a:solidFill>
                  <a:schemeClr val="bg1"/>
                </a:solidFill>
                <a:latin typeface="Times New Roman" pitchFamily="18" charset="0"/>
                <a:cs typeface="Times New Roman" pitchFamily="18" charset="0"/>
              </a:rPr>
              <a:t>%)</a:t>
            </a:r>
            <a:endParaRPr lang="ru-RU" sz="2900" b="1" dirty="0" smtClean="0">
              <a:solidFill>
                <a:schemeClr val="bg1"/>
              </a:solidFill>
              <a:latin typeface="Times New Roman" pitchFamily="18" charset="0"/>
              <a:cs typeface="Times New Roman" pitchFamily="18" charset="0"/>
            </a:endParaRPr>
          </a:p>
        </p:txBody>
      </p:sp>
      <p:sp>
        <p:nvSpPr>
          <p:cNvPr id="13316" name="TextBox 3"/>
          <p:cNvSpPr txBox="1">
            <a:spLocks noChangeArrowheads="1"/>
          </p:cNvSpPr>
          <p:nvPr/>
        </p:nvSpPr>
        <p:spPr bwMode="auto">
          <a:xfrm>
            <a:off x="9525" y="6488113"/>
            <a:ext cx="3200400" cy="369887"/>
          </a:xfrm>
          <a:prstGeom prst="rect">
            <a:avLst/>
          </a:prstGeom>
          <a:noFill/>
          <a:ln w="9525">
            <a:noFill/>
            <a:miter lim="800000"/>
            <a:headEnd/>
            <a:tailEnd/>
          </a:ln>
        </p:spPr>
        <p:txBody>
          <a:bodyPr>
            <a:spAutoFit/>
          </a:bodyPr>
          <a:lstStyle/>
          <a:p>
            <a:pPr eaLnBrk="1" hangingPunct="1"/>
            <a:r>
              <a:rPr lang="en-US" altLang="en-US" b="1">
                <a:solidFill>
                  <a:srgbClr val="002060"/>
                </a:solidFill>
                <a:latin typeface="Times New Roman" pitchFamily="18" charset="0"/>
                <a:cs typeface="Times New Roman" pitchFamily="18" charset="0"/>
              </a:rPr>
              <a:t>TB in Georgia 2021</a:t>
            </a:r>
            <a:r>
              <a:rPr lang="ka-GE" altLang="en-US" b="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report</a:t>
            </a:r>
            <a:endParaRPr lang="en-US" altLang="en-US"/>
          </a:p>
        </p:txBody>
      </p:sp>
      <p:graphicFrame>
        <p:nvGraphicFramePr>
          <p:cNvPr id="13314" name="Object 2"/>
          <p:cNvGraphicFramePr>
            <a:graphicFrameLocks noGrp="1"/>
          </p:cNvGraphicFramePr>
          <p:nvPr/>
        </p:nvGraphicFramePr>
        <p:xfrm>
          <a:off x="98981" y="1979613"/>
          <a:ext cx="8983745" cy="4331632"/>
        </p:xfrm>
        <a:graphic>
          <a:graphicData uri="http://schemas.openxmlformats.org/presentationml/2006/ole">
            <p:oleObj spid="_x0000_s43010" name="Worksheet" r:id="rId3" imgW="8766823" imgH="3733863" progId="Excel.Shee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0" y="240699"/>
            <a:ext cx="9144000" cy="1143000"/>
          </a:xfrm>
          <a:solidFill>
            <a:srgbClr val="C00000"/>
          </a:solidFill>
        </p:spPr>
        <p:txBody>
          <a:bodyPr/>
          <a:lstStyle/>
          <a:p>
            <a:pPr eaLnBrk="1" hangingPunct="1"/>
            <a:r>
              <a:rPr lang="en-US" altLang="en-US" sz="2900" b="1" dirty="0" smtClean="0">
                <a:solidFill>
                  <a:schemeClr val="bg1"/>
                </a:solidFill>
                <a:latin typeface="Times New Roman" pitchFamily="18" charset="0"/>
                <a:cs typeface="Times New Roman" pitchFamily="18" charset="0"/>
              </a:rPr>
              <a:t>RR treatment outcomes (Excluding XDR)</a:t>
            </a:r>
            <a:br>
              <a:rPr lang="en-US" altLang="en-US" sz="2900" b="1" dirty="0" smtClean="0">
                <a:solidFill>
                  <a:schemeClr val="bg1"/>
                </a:solidFill>
                <a:latin typeface="Times New Roman" pitchFamily="18" charset="0"/>
                <a:cs typeface="Times New Roman" pitchFamily="18" charset="0"/>
              </a:rPr>
            </a:br>
            <a:r>
              <a:rPr lang="en-US" altLang="en-US" sz="2900" b="1" dirty="0" smtClean="0">
                <a:solidFill>
                  <a:schemeClr val="bg1"/>
                </a:solidFill>
                <a:latin typeface="Times New Roman" pitchFamily="18" charset="0"/>
                <a:cs typeface="Times New Roman" pitchFamily="18" charset="0"/>
              </a:rPr>
              <a:t>(2018 cohort</a:t>
            </a:r>
            <a:r>
              <a:rPr lang="ka-GE" altLang="en-US" sz="2900" b="1" dirty="0" smtClean="0">
                <a:solidFill>
                  <a:schemeClr val="bg1"/>
                </a:solidFill>
                <a:latin typeface="Times New Roman" pitchFamily="18" charset="0"/>
                <a:cs typeface="Times New Roman" pitchFamily="18" charset="0"/>
              </a:rPr>
              <a:t>, </a:t>
            </a:r>
            <a:r>
              <a:rPr lang="en-US" altLang="en-US" sz="2900" b="1" dirty="0" smtClean="0">
                <a:solidFill>
                  <a:schemeClr val="bg1"/>
                </a:solidFill>
                <a:latin typeface="Times New Roman" pitchFamily="18" charset="0"/>
                <a:cs typeface="Times New Roman" pitchFamily="18" charset="0"/>
              </a:rPr>
              <a:t>%)</a:t>
            </a:r>
            <a:endParaRPr lang="ru-RU" altLang="en-US" sz="2900" b="1" dirty="0" smtClean="0">
              <a:solidFill>
                <a:schemeClr val="bg1"/>
              </a:solidFill>
              <a:latin typeface="Times New Roman" pitchFamily="18" charset="0"/>
              <a:cs typeface="Times New Roman" pitchFamily="18" charset="0"/>
            </a:endParaRPr>
          </a:p>
        </p:txBody>
      </p:sp>
      <p:graphicFrame>
        <p:nvGraphicFramePr>
          <p:cNvPr id="15362" name="Object 2"/>
          <p:cNvGraphicFramePr>
            <a:graphicFrameLocks noGrp="1"/>
          </p:cNvGraphicFramePr>
          <p:nvPr/>
        </p:nvGraphicFramePr>
        <p:xfrm>
          <a:off x="0" y="2058988"/>
          <a:ext cx="8832850" cy="3444875"/>
        </p:xfrm>
        <a:graphic>
          <a:graphicData uri="http://schemas.openxmlformats.org/presentationml/2006/ole">
            <p:oleObj spid="_x0000_s44034" name="Worksheet" r:id="rId3" imgW="6629332" imgH="2581200" progId="Excel.Sheet.8">
              <p:embed/>
            </p:oleObj>
          </a:graphicData>
        </a:graphic>
      </p:graphicFrame>
      <p:sp>
        <p:nvSpPr>
          <p:cNvPr id="15364" name="TextBox 3"/>
          <p:cNvSpPr txBox="1">
            <a:spLocks noChangeArrowheads="1"/>
          </p:cNvSpPr>
          <p:nvPr/>
        </p:nvSpPr>
        <p:spPr bwMode="auto">
          <a:xfrm>
            <a:off x="9525" y="6488113"/>
            <a:ext cx="3200400" cy="369887"/>
          </a:xfrm>
          <a:prstGeom prst="rect">
            <a:avLst/>
          </a:prstGeom>
          <a:noFill/>
          <a:ln w="9525">
            <a:noFill/>
            <a:miter lim="800000"/>
            <a:headEnd/>
            <a:tailEnd/>
          </a:ln>
        </p:spPr>
        <p:txBody>
          <a:bodyPr>
            <a:spAutoFit/>
          </a:bodyPr>
          <a:lstStyle/>
          <a:p>
            <a:pPr eaLnBrk="1" hangingPunct="1"/>
            <a:r>
              <a:rPr lang="en-US" altLang="en-US" b="1">
                <a:solidFill>
                  <a:srgbClr val="002060"/>
                </a:solidFill>
                <a:latin typeface="Times New Roman" pitchFamily="18" charset="0"/>
                <a:cs typeface="Times New Roman" pitchFamily="18" charset="0"/>
              </a:rPr>
              <a:t>TB in Georgia 2021</a:t>
            </a:r>
            <a:r>
              <a:rPr lang="ka-GE" altLang="en-US" b="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report</a:t>
            </a: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0" y="254838"/>
            <a:ext cx="9144000" cy="1143000"/>
          </a:xfrm>
          <a:solidFill>
            <a:srgbClr val="C00000"/>
          </a:solidFill>
        </p:spPr>
        <p:txBody>
          <a:bodyPr/>
          <a:lstStyle/>
          <a:p>
            <a:pPr eaLnBrk="1" hangingPunct="1"/>
            <a:r>
              <a:rPr lang="en-US" altLang="en-US" sz="2900" b="1" dirty="0" smtClean="0">
                <a:solidFill>
                  <a:schemeClr val="bg1"/>
                </a:solidFill>
                <a:latin typeface="Times New Roman" pitchFamily="18" charset="0"/>
                <a:cs typeface="Times New Roman" pitchFamily="18" charset="0"/>
              </a:rPr>
              <a:t>XDR treatment outcomes</a:t>
            </a:r>
            <a:br>
              <a:rPr lang="en-US" altLang="en-US" sz="2900" b="1" dirty="0" smtClean="0">
                <a:solidFill>
                  <a:schemeClr val="bg1"/>
                </a:solidFill>
                <a:latin typeface="Times New Roman" pitchFamily="18" charset="0"/>
                <a:cs typeface="Times New Roman" pitchFamily="18" charset="0"/>
              </a:rPr>
            </a:br>
            <a:r>
              <a:rPr lang="en-US" altLang="en-US" sz="2900" b="1" dirty="0" smtClean="0">
                <a:solidFill>
                  <a:schemeClr val="bg1"/>
                </a:solidFill>
                <a:latin typeface="Times New Roman" pitchFamily="18" charset="0"/>
                <a:cs typeface="Times New Roman" pitchFamily="18" charset="0"/>
              </a:rPr>
              <a:t>(2018 cohort</a:t>
            </a:r>
            <a:r>
              <a:rPr lang="ka-GE" altLang="en-US" sz="2900" b="1" dirty="0" smtClean="0">
                <a:solidFill>
                  <a:schemeClr val="bg1"/>
                </a:solidFill>
                <a:latin typeface="Times New Roman" pitchFamily="18" charset="0"/>
                <a:cs typeface="Times New Roman" pitchFamily="18" charset="0"/>
              </a:rPr>
              <a:t>, </a:t>
            </a:r>
            <a:r>
              <a:rPr lang="en-US" altLang="en-US" sz="2900" b="1" dirty="0" smtClean="0">
                <a:solidFill>
                  <a:schemeClr val="bg1"/>
                </a:solidFill>
                <a:latin typeface="Times New Roman" pitchFamily="18" charset="0"/>
                <a:cs typeface="Times New Roman" pitchFamily="18" charset="0"/>
              </a:rPr>
              <a:t>%)</a:t>
            </a:r>
            <a:endParaRPr lang="ru-RU" altLang="en-US" sz="2900" b="1" dirty="0" smtClean="0">
              <a:solidFill>
                <a:schemeClr val="bg1"/>
              </a:solidFill>
              <a:latin typeface="Times New Roman" pitchFamily="18" charset="0"/>
              <a:cs typeface="Times New Roman" pitchFamily="18" charset="0"/>
            </a:endParaRPr>
          </a:p>
        </p:txBody>
      </p:sp>
      <p:graphicFrame>
        <p:nvGraphicFramePr>
          <p:cNvPr id="16386" name="Object 2"/>
          <p:cNvGraphicFramePr>
            <a:graphicFrameLocks noGrp="1"/>
          </p:cNvGraphicFramePr>
          <p:nvPr/>
        </p:nvGraphicFramePr>
        <p:xfrm>
          <a:off x="150813" y="1979613"/>
          <a:ext cx="8832850" cy="3541712"/>
        </p:xfrm>
        <a:graphic>
          <a:graphicData uri="http://schemas.openxmlformats.org/presentationml/2006/ole">
            <p:oleObj spid="_x0000_s45058" name="Worksheet" r:id="rId3" imgW="6629332" imgH="2657610" progId="Excel.Sheet.8">
              <p:embed/>
            </p:oleObj>
          </a:graphicData>
        </a:graphic>
      </p:graphicFrame>
      <p:sp>
        <p:nvSpPr>
          <p:cNvPr id="16388" name="TextBox 3"/>
          <p:cNvSpPr txBox="1">
            <a:spLocks noChangeArrowheads="1"/>
          </p:cNvSpPr>
          <p:nvPr/>
        </p:nvSpPr>
        <p:spPr bwMode="auto">
          <a:xfrm>
            <a:off x="9525" y="6488113"/>
            <a:ext cx="3200400" cy="369887"/>
          </a:xfrm>
          <a:prstGeom prst="rect">
            <a:avLst/>
          </a:prstGeom>
          <a:noFill/>
          <a:ln w="9525">
            <a:noFill/>
            <a:miter lim="800000"/>
            <a:headEnd/>
            <a:tailEnd/>
          </a:ln>
        </p:spPr>
        <p:txBody>
          <a:bodyPr>
            <a:spAutoFit/>
          </a:bodyPr>
          <a:lstStyle/>
          <a:p>
            <a:pPr eaLnBrk="1" hangingPunct="1"/>
            <a:r>
              <a:rPr lang="en-US" altLang="en-US" b="1">
                <a:solidFill>
                  <a:srgbClr val="002060"/>
                </a:solidFill>
                <a:latin typeface="Times New Roman" pitchFamily="18" charset="0"/>
                <a:cs typeface="Times New Roman" pitchFamily="18" charset="0"/>
              </a:rPr>
              <a:t>TB in Georgia 2021</a:t>
            </a:r>
            <a:r>
              <a:rPr lang="ka-GE" altLang="en-US" b="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report</a:t>
            </a:r>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srcRect/>
          <a:stretch>
            <a:fillRect/>
          </a:stretch>
        </p:blipFill>
        <p:spPr bwMode="auto">
          <a:xfrm>
            <a:off x="-14979" y="2545238"/>
            <a:ext cx="9176411" cy="1772238"/>
          </a:xfrm>
          <a:prstGeom prst="rect">
            <a:avLst/>
          </a:prstGeom>
          <a:noFill/>
          <a:ln w="9525">
            <a:noFill/>
            <a:miter lim="800000"/>
            <a:headEnd/>
            <a:tailEnd/>
          </a:ln>
          <a:effectLst/>
        </p:spPr>
      </p:pic>
      <p:sp>
        <p:nvSpPr>
          <p:cNvPr id="4" name="Title 1"/>
          <p:cNvSpPr txBox="1">
            <a:spLocks/>
          </p:cNvSpPr>
          <p:nvPr/>
        </p:nvSpPr>
        <p:spPr bwMode="auto">
          <a:xfrm>
            <a:off x="0" y="2296335"/>
            <a:ext cx="9144000" cy="26814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Implemented Interventions</a:t>
            </a:r>
            <a:endParaRPr kumimoji="0" lang="en-US" sz="4400" b="1" i="0" u="none" strike="noStrike" kern="1200" cap="none" spc="0" normalizeH="0" noProof="0" dirty="0" smtClean="0">
              <a:ln>
                <a:noFill/>
              </a:ln>
              <a:solidFill>
                <a:schemeClr val="bg1"/>
              </a:solidFill>
              <a:effectLst/>
              <a:uLnTx/>
              <a:uFillTx/>
              <a:latin typeface="+mj-lt"/>
              <a:ea typeface="+mj-ea"/>
              <a:cs typeface="+mj-cs"/>
            </a:endParaRP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4400" b="1"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advTm="1794"/>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32645"/>
            <a:ext cx="9144000" cy="787400"/>
          </a:xfrm>
          <a:solidFill>
            <a:srgbClr val="C00000"/>
          </a:solidFill>
        </p:spPr>
        <p:txBody>
          <a:bodyPr/>
          <a:lstStyle/>
          <a:p>
            <a:pPr algn="ctr"/>
            <a:r>
              <a:rPr lang="en-US" sz="4000" b="1" dirty="0" smtClean="0">
                <a:solidFill>
                  <a:schemeClr val="bg1"/>
                </a:solidFill>
                <a:latin typeface="Sylfaen" pitchFamily="18" charset="0"/>
              </a:rPr>
              <a:t>Access to Care</a:t>
            </a:r>
            <a:endParaRPr lang="en-US" sz="4000" b="1" dirty="0" smtClean="0">
              <a:solidFill>
                <a:schemeClr val="bg1"/>
              </a:solidFill>
              <a:latin typeface="Sylfaen" pitchFamily="18" charset="0"/>
            </a:endParaRPr>
          </a:p>
        </p:txBody>
      </p:sp>
      <p:sp>
        <p:nvSpPr>
          <p:cNvPr id="3" name="Content Placeholder 2"/>
          <p:cNvSpPr>
            <a:spLocks noGrp="1"/>
          </p:cNvSpPr>
          <p:nvPr>
            <p:ph idx="1"/>
          </p:nvPr>
        </p:nvSpPr>
        <p:spPr>
          <a:xfrm>
            <a:off x="310896" y="993140"/>
            <a:ext cx="8204454" cy="4724400"/>
          </a:xfrm>
        </p:spPr>
        <p:txBody>
          <a:bodyPr>
            <a:noAutofit/>
          </a:bodyPr>
          <a:lstStyle/>
          <a:p>
            <a:pPr marL="0" indent="0">
              <a:buFont typeface="Wingdings" pitchFamily="2" charset="2"/>
              <a:buChar char="q"/>
              <a:defRPr/>
            </a:pPr>
            <a:r>
              <a:rPr lang="en-US" sz="2400" dirty="0" smtClean="0">
                <a:solidFill>
                  <a:srgbClr val="002060"/>
                </a:solidFill>
              </a:rPr>
              <a:t>A complete network of </a:t>
            </a:r>
            <a:r>
              <a:rPr lang="en-US" sz="2400" dirty="0" smtClean="0">
                <a:solidFill>
                  <a:srgbClr val="002060"/>
                </a:solidFill>
              </a:rPr>
              <a:t>anti-TB </a:t>
            </a:r>
            <a:r>
              <a:rPr lang="en-US" sz="2400" dirty="0" smtClean="0">
                <a:solidFill>
                  <a:srgbClr val="002060"/>
                </a:solidFill>
              </a:rPr>
              <a:t>service providers </a:t>
            </a:r>
            <a:r>
              <a:rPr lang="en-US" sz="2400" dirty="0" smtClean="0">
                <a:solidFill>
                  <a:srgbClr val="002060"/>
                </a:solidFill>
              </a:rPr>
              <a:t>have been mobilized countrywide</a:t>
            </a:r>
          </a:p>
          <a:p>
            <a:pPr marL="0" indent="0">
              <a:buFont typeface="Wingdings" pitchFamily="2" charset="2"/>
              <a:buChar char="q"/>
              <a:defRPr/>
            </a:pPr>
            <a:r>
              <a:rPr lang="en-US" sz="2400" dirty="0" smtClean="0">
                <a:solidFill>
                  <a:srgbClr val="002060"/>
                </a:solidFill>
              </a:rPr>
              <a:t>Since March 2020, </a:t>
            </a:r>
            <a:r>
              <a:rPr lang="en-US" sz="2400" dirty="0" smtClean="0">
                <a:solidFill>
                  <a:srgbClr val="002060"/>
                </a:solidFill>
              </a:rPr>
              <a:t>all </a:t>
            </a:r>
            <a:r>
              <a:rPr lang="en-US" sz="2400" dirty="0" smtClean="0">
                <a:solidFill>
                  <a:srgbClr val="002060"/>
                </a:solidFill>
              </a:rPr>
              <a:t>patients on ambulatory treatment have </a:t>
            </a:r>
            <a:r>
              <a:rPr lang="en-US" sz="2400" dirty="0" smtClean="0">
                <a:solidFill>
                  <a:srgbClr val="002060"/>
                </a:solidFill>
              </a:rPr>
              <a:t>been transferred to </a:t>
            </a:r>
            <a:r>
              <a:rPr lang="en-US" sz="2400" dirty="0" smtClean="0">
                <a:solidFill>
                  <a:srgbClr val="002060"/>
                </a:solidFill>
              </a:rPr>
              <a:t>the remote </a:t>
            </a:r>
            <a:r>
              <a:rPr lang="en-US" sz="2400" dirty="0" smtClean="0">
                <a:solidFill>
                  <a:srgbClr val="002060"/>
                </a:solidFill>
              </a:rPr>
              <a:t>DOT </a:t>
            </a:r>
            <a:r>
              <a:rPr lang="en-US" sz="2400" dirty="0" smtClean="0">
                <a:solidFill>
                  <a:srgbClr val="002060"/>
                </a:solidFill>
              </a:rPr>
              <a:t>treatment including Video-Supported Treatment (VST) as a major option </a:t>
            </a:r>
          </a:p>
          <a:p>
            <a:pPr marL="0" indent="0">
              <a:buFont typeface="Wingdings" pitchFamily="2" charset="2"/>
              <a:buChar char="q"/>
              <a:defRPr/>
            </a:pPr>
            <a:r>
              <a:rPr lang="en-US" sz="2400" dirty="0" smtClean="0">
                <a:solidFill>
                  <a:srgbClr val="002060"/>
                </a:solidFill>
              </a:rPr>
              <a:t>Patients </a:t>
            </a:r>
            <a:r>
              <a:rPr lang="en-US" sz="2400" dirty="0" smtClean="0">
                <a:solidFill>
                  <a:srgbClr val="002060"/>
                </a:solidFill>
              </a:rPr>
              <a:t>were provided with a one-month supply of prescribed anti-tuberculosis medications through the program vehicles and </a:t>
            </a:r>
            <a:r>
              <a:rPr lang="en-US" sz="2400" dirty="0" smtClean="0">
                <a:solidFill>
                  <a:srgbClr val="002060"/>
                </a:solidFill>
              </a:rPr>
              <a:t>program nurses</a:t>
            </a:r>
          </a:p>
          <a:p>
            <a:pPr marL="0" indent="0">
              <a:buFont typeface="Wingdings" pitchFamily="2" charset="2"/>
              <a:buChar char="q"/>
              <a:defRPr/>
            </a:pPr>
            <a:r>
              <a:rPr lang="en-US" sz="2400" dirty="0" smtClean="0">
                <a:solidFill>
                  <a:srgbClr val="002060"/>
                </a:solidFill>
              </a:rPr>
              <a:t>9</a:t>
            </a:r>
            <a:r>
              <a:rPr lang="en-US" sz="2400" dirty="0" smtClean="0">
                <a:solidFill>
                  <a:srgbClr val="002060"/>
                </a:solidFill>
              </a:rPr>
              <a:t>0</a:t>
            </a:r>
            <a:r>
              <a:rPr lang="en-US" sz="2400" dirty="0" smtClean="0">
                <a:solidFill>
                  <a:srgbClr val="002060"/>
                </a:solidFill>
              </a:rPr>
              <a:t>% of </a:t>
            </a:r>
            <a:r>
              <a:rPr lang="en-US" sz="2400" dirty="0" smtClean="0">
                <a:solidFill>
                  <a:srgbClr val="002060"/>
                </a:solidFill>
              </a:rPr>
              <a:t>drug-resistant </a:t>
            </a:r>
            <a:r>
              <a:rPr lang="en-US" sz="2400" dirty="0" smtClean="0">
                <a:solidFill>
                  <a:srgbClr val="002060"/>
                </a:solidFill>
              </a:rPr>
              <a:t>patients and 30% of sensitive patients </a:t>
            </a:r>
            <a:r>
              <a:rPr lang="en-US" sz="2400" dirty="0" smtClean="0">
                <a:solidFill>
                  <a:srgbClr val="002060"/>
                </a:solidFill>
              </a:rPr>
              <a:t>received </a:t>
            </a:r>
            <a:r>
              <a:rPr lang="en-US" sz="2400" dirty="0" smtClean="0">
                <a:solidFill>
                  <a:srgbClr val="002060"/>
                </a:solidFill>
              </a:rPr>
              <a:t>and </a:t>
            </a:r>
            <a:r>
              <a:rPr lang="en-US" sz="2400" dirty="0" smtClean="0">
                <a:solidFill>
                  <a:srgbClr val="002060"/>
                </a:solidFill>
              </a:rPr>
              <a:t>still receive </a:t>
            </a:r>
            <a:r>
              <a:rPr lang="en-US" sz="2400" dirty="0" smtClean="0">
                <a:solidFill>
                  <a:srgbClr val="002060"/>
                </a:solidFill>
              </a:rPr>
              <a:t>anti-tuberculosis treatment under </a:t>
            </a:r>
            <a:r>
              <a:rPr lang="en-US" sz="2400" dirty="0" smtClean="0">
                <a:solidFill>
                  <a:srgbClr val="002060"/>
                </a:solidFill>
              </a:rPr>
              <a:t>VST</a:t>
            </a:r>
          </a:p>
          <a:p>
            <a:pPr marL="0" indent="0">
              <a:buFont typeface="Wingdings" pitchFamily="2" charset="2"/>
              <a:buChar char="q"/>
              <a:defRPr/>
            </a:pPr>
            <a:r>
              <a:rPr lang="en-US" sz="2400" dirty="0" smtClean="0">
                <a:solidFill>
                  <a:srgbClr val="002060"/>
                </a:solidFill>
              </a:rPr>
              <a:t>Physicians </a:t>
            </a:r>
            <a:r>
              <a:rPr lang="en-US" sz="2400" dirty="0" smtClean="0">
                <a:solidFill>
                  <a:srgbClr val="002060"/>
                </a:solidFill>
              </a:rPr>
              <a:t>and </a:t>
            </a:r>
            <a:r>
              <a:rPr lang="en-US" sz="2400" dirty="0" smtClean="0">
                <a:solidFill>
                  <a:srgbClr val="002060"/>
                </a:solidFill>
              </a:rPr>
              <a:t>nurses hold regular </a:t>
            </a:r>
            <a:r>
              <a:rPr lang="en-US" sz="2400" dirty="0" smtClean="0">
                <a:solidFill>
                  <a:srgbClr val="002060"/>
                </a:solidFill>
              </a:rPr>
              <a:t>telephone communication </a:t>
            </a:r>
            <a:r>
              <a:rPr lang="en-US" sz="2400" dirty="0" smtClean="0">
                <a:solidFill>
                  <a:srgbClr val="002060"/>
                </a:solidFill>
              </a:rPr>
              <a:t>with patients </a:t>
            </a:r>
            <a:r>
              <a:rPr lang="en-US" sz="2400" dirty="0" smtClean="0">
                <a:solidFill>
                  <a:srgbClr val="002060"/>
                </a:solidFill>
              </a:rPr>
              <a:t>to assess and manage general condition and adverse </a:t>
            </a:r>
            <a:r>
              <a:rPr lang="en-US" sz="2400" dirty="0" smtClean="0">
                <a:solidFill>
                  <a:srgbClr val="002060"/>
                </a:solidFill>
              </a:rPr>
              <a:t>events</a:t>
            </a:r>
          </a:p>
          <a:p>
            <a:pPr marL="0" indent="0">
              <a:buFont typeface="Wingdings" pitchFamily="2" charset="2"/>
              <a:buChar char="q"/>
              <a:defRPr/>
            </a:pPr>
            <a:r>
              <a:rPr lang="en-US" sz="2400" dirty="0" smtClean="0">
                <a:solidFill>
                  <a:srgbClr val="002060"/>
                </a:solidFill>
              </a:rPr>
              <a:t>Every </a:t>
            </a:r>
            <a:r>
              <a:rPr lang="en-US" sz="2400" dirty="0" smtClean="0">
                <a:solidFill>
                  <a:srgbClr val="002060"/>
                </a:solidFill>
              </a:rPr>
              <a:t>newly </a:t>
            </a:r>
            <a:r>
              <a:rPr lang="en-US" sz="2400" dirty="0" smtClean="0">
                <a:solidFill>
                  <a:srgbClr val="002060"/>
                </a:solidFill>
              </a:rPr>
              <a:t>diagnosed TB patient receives  </a:t>
            </a:r>
            <a:r>
              <a:rPr lang="en-US" sz="2400" dirty="0" smtClean="0">
                <a:solidFill>
                  <a:srgbClr val="002060"/>
                </a:solidFill>
              </a:rPr>
              <a:t>free </a:t>
            </a:r>
            <a:r>
              <a:rPr lang="en-US" sz="2400" dirty="0" smtClean="0">
                <a:solidFill>
                  <a:srgbClr val="002060"/>
                </a:solidFill>
              </a:rPr>
              <a:t>of charge testing </a:t>
            </a:r>
            <a:r>
              <a:rPr lang="en-US" sz="2400" dirty="0" smtClean="0">
                <a:solidFill>
                  <a:srgbClr val="002060"/>
                </a:solidFill>
              </a:rPr>
              <a:t>on </a:t>
            </a:r>
            <a:r>
              <a:rPr lang="en-US" sz="2400" dirty="0" smtClean="0">
                <a:solidFill>
                  <a:srgbClr val="002060"/>
                </a:solidFill>
              </a:rPr>
              <a:t>COVID-19 programmatically.</a:t>
            </a:r>
            <a:endParaRPr lang="ka-GE" sz="2400" dirty="0" smtClean="0">
              <a:solidFill>
                <a:srgbClr val="002060"/>
              </a:solidFill>
            </a:endParaRPr>
          </a:p>
        </p:txBody>
      </p:sp>
      <p:sp>
        <p:nvSpPr>
          <p:cNvPr id="12292" name="Slide Number Placeholder 3"/>
          <p:cNvSpPr>
            <a:spLocks noGrp="1"/>
          </p:cNvSpPr>
          <p:nvPr>
            <p:ph type="sldNum" sz="quarter" idx="12"/>
          </p:nvPr>
        </p:nvSpPr>
        <p:spPr bwMode="auto">
          <a:noFill/>
          <a:ln>
            <a:miter lim="800000"/>
            <a:headEnd/>
            <a:tailEnd/>
          </a:ln>
        </p:spPr>
        <p:txBody>
          <a:bodyPr/>
          <a:lstStyle/>
          <a:p>
            <a:fld id="{2D9CEFEA-B561-4C96-8DE6-ED575DD1A75C}"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51535"/>
            <a:ext cx="9144000" cy="787400"/>
          </a:xfrm>
          <a:solidFill>
            <a:srgbClr val="C00000"/>
          </a:solidFill>
        </p:spPr>
        <p:txBody>
          <a:bodyPr/>
          <a:lstStyle/>
          <a:p>
            <a:pPr algn="ctr"/>
            <a:r>
              <a:rPr lang="en-US" sz="3600" b="1" dirty="0" smtClean="0">
                <a:solidFill>
                  <a:schemeClr val="bg1"/>
                </a:solidFill>
                <a:latin typeface="Sylfaen" pitchFamily="18" charset="0"/>
              </a:rPr>
              <a:t>Clinical Management</a:t>
            </a:r>
            <a:endParaRPr lang="en-US" sz="2400" b="1" dirty="0" smtClean="0">
              <a:solidFill>
                <a:schemeClr val="bg1"/>
              </a:solidFill>
              <a:latin typeface="Sylfaen" pitchFamily="18" charset="0"/>
            </a:endParaRPr>
          </a:p>
        </p:txBody>
      </p:sp>
      <p:sp>
        <p:nvSpPr>
          <p:cNvPr id="3" name="Content Placeholder 2"/>
          <p:cNvSpPr>
            <a:spLocks noGrp="1"/>
          </p:cNvSpPr>
          <p:nvPr>
            <p:ph idx="1"/>
          </p:nvPr>
        </p:nvSpPr>
        <p:spPr>
          <a:xfrm>
            <a:off x="155448" y="1214651"/>
            <a:ext cx="8833104" cy="4724400"/>
          </a:xfrm>
        </p:spPr>
        <p:txBody>
          <a:bodyPr>
            <a:noAutofit/>
          </a:bodyPr>
          <a:lstStyle/>
          <a:p>
            <a:pPr marL="0" indent="0">
              <a:buNone/>
              <a:defRPr/>
            </a:pPr>
            <a:r>
              <a:rPr lang="en-US" sz="2400" dirty="0" smtClean="0">
                <a:solidFill>
                  <a:srgbClr val="002060"/>
                </a:solidFill>
              </a:rPr>
              <a:t>During March-May 2020</a:t>
            </a:r>
            <a:r>
              <a:rPr lang="en-US" sz="2400" dirty="0" smtClean="0">
                <a:solidFill>
                  <a:srgbClr val="002060"/>
                </a:solidFill>
              </a:rPr>
              <a:t>, the following guidelines / protocols were developed with the assistance of international and local experts funded by a </a:t>
            </a:r>
            <a:r>
              <a:rPr lang="en-US" sz="2400" dirty="0" smtClean="0">
                <a:solidFill>
                  <a:srgbClr val="002060"/>
                </a:solidFill>
              </a:rPr>
              <a:t>Global Fund tuberculosis grant: </a:t>
            </a:r>
          </a:p>
          <a:p>
            <a:pPr marL="0" indent="0">
              <a:buFont typeface="Wingdings" pitchFamily="2" charset="2"/>
              <a:buChar char="Ø"/>
              <a:defRPr/>
            </a:pPr>
            <a:r>
              <a:rPr lang="en-US" sz="2400" dirty="0" smtClean="0">
                <a:solidFill>
                  <a:srgbClr val="002060"/>
                </a:solidFill>
              </a:rPr>
              <a:t>Guideline on Tuberculosis </a:t>
            </a:r>
            <a:r>
              <a:rPr lang="en-US" sz="2400" dirty="0" smtClean="0">
                <a:solidFill>
                  <a:srgbClr val="002060"/>
                </a:solidFill>
              </a:rPr>
              <a:t>Management </a:t>
            </a:r>
            <a:r>
              <a:rPr lang="en-US" sz="2400" dirty="0" smtClean="0">
                <a:solidFill>
                  <a:srgbClr val="002060"/>
                </a:solidFill>
              </a:rPr>
              <a:t>in </a:t>
            </a:r>
            <a:r>
              <a:rPr lang="en-US" sz="2400" dirty="0" smtClean="0">
                <a:solidFill>
                  <a:srgbClr val="002060"/>
                </a:solidFill>
              </a:rPr>
              <a:t>Children</a:t>
            </a:r>
            <a:r>
              <a:rPr lang="en-US" sz="2400" dirty="0" smtClean="0">
                <a:solidFill>
                  <a:srgbClr val="002060"/>
                </a:solidFill>
              </a:rPr>
              <a:t>;</a:t>
            </a:r>
          </a:p>
          <a:p>
            <a:pPr marL="0" indent="0">
              <a:buFont typeface="Wingdings" pitchFamily="2" charset="2"/>
              <a:buChar char="Ø"/>
              <a:defRPr/>
            </a:pPr>
            <a:r>
              <a:rPr lang="en-US" sz="2400" dirty="0" smtClean="0">
                <a:solidFill>
                  <a:srgbClr val="002060"/>
                </a:solidFill>
              </a:rPr>
              <a:t>Guideline on Latent </a:t>
            </a:r>
            <a:r>
              <a:rPr lang="en-US" sz="2400" dirty="0" smtClean="0">
                <a:solidFill>
                  <a:srgbClr val="002060"/>
                </a:solidFill>
              </a:rPr>
              <a:t>TB Infection </a:t>
            </a:r>
            <a:r>
              <a:rPr lang="en-US" sz="2400" dirty="0" smtClean="0">
                <a:solidFill>
                  <a:srgbClr val="002060"/>
                </a:solidFill>
              </a:rPr>
              <a:t>Management; </a:t>
            </a:r>
          </a:p>
          <a:p>
            <a:pPr marL="0" indent="0">
              <a:buFont typeface="Wingdings" pitchFamily="2" charset="2"/>
              <a:buChar char="Ø"/>
              <a:defRPr/>
            </a:pPr>
            <a:r>
              <a:rPr lang="en-US" sz="2400" b="1" dirty="0" smtClean="0">
                <a:solidFill>
                  <a:srgbClr val="002060"/>
                </a:solidFill>
              </a:rPr>
              <a:t>Clinical </a:t>
            </a:r>
            <a:r>
              <a:rPr lang="en-US" sz="2400" b="1" dirty="0" smtClean="0">
                <a:solidFill>
                  <a:srgbClr val="002060"/>
                </a:solidFill>
              </a:rPr>
              <a:t>Management Protocol for Tuberculosis and COVID-19 Co-Infection - Developed in close collaboration </a:t>
            </a:r>
            <a:r>
              <a:rPr lang="en-US" sz="2400" b="1" dirty="0" smtClean="0">
                <a:solidFill>
                  <a:srgbClr val="002060"/>
                </a:solidFill>
              </a:rPr>
              <a:t>with the Infectious Diseases, AIDS and Clinical Immunology Center in Georgia – one for the first such protocols in the region;</a:t>
            </a:r>
          </a:p>
          <a:p>
            <a:pPr marL="0" indent="0">
              <a:buFont typeface="Wingdings" pitchFamily="2" charset="2"/>
              <a:buChar char="Ø"/>
              <a:defRPr/>
            </a:pPr>
            <a:r>
              <a:rPr lang="en-US" sz="2400" dirty="0" smtClean="0">
                <a:solidFill>
                  <a:srgbClr val="002060"/>
                </a:solidFill>
              </a:rPr>
              <a:t>Respiratory </a:t>
            </a:r>
            <a:r>
              <a:rPr lang="en-US" sz="2400" dirty="0" smtClean="0">
                <a:solidFill>
                  <a:srgbClr val="002060"/>
                </a:solidFill>
              </a:rPr>
              <a:t>Disease Rehabilitation Guideline and Protocol</a:t>
            </a:r>
            <a:r>
              <a:rPr lang="en-US" sz="2400" dirty="0" smtClean="0">
                <a:solidFill>
                  <a:srgbClr val="002060"/>
                </a:solidFill>
              </a:rPr>
              <a:t>.</a:t>
            </a:r>
          </a:p>
          <a:p>
            <a:pPr marL="0" indent="0">
              <a:buNone/>
              <a:defRPr/>
            </a:pPr>
            <a:r>
              <a:rPr lang="en-US" sz="2400" dirty="0" smtClean="0">
                <a:solidFill>
                  <a:srgbClr val="002060"/>
                </a:solidFill>
              </a:rPr>
              <a:t>Despite the extremely busy work schedule, the guidelines were reviewed by the relevant council of the Ministry of Health and all of them were approved by the order of the Minister in June 2020.</a:t>
            </a:r>
            <a:endParaRPr lang="ka-GE" sz="2400" dirty="0" smtClean="0">
              <a:solidFill>
                <a:srgbClr val="002060"/>
              </a:solidFill>
            </a:endParaRPr>
          </a:p>
        </p:txBody>
      </p:sp>
      <p:sp>
        <p:nvSpPr>
          <p:cNvPr id="12292" name="Slide Number Placeholder 3"/>
          <p:cNvSpPr>
            <a:spLocks noGrp="1"/>
          </p:cNvSpPr>
          <p:nvPr>
            <p:ph type="sldNum" sz="quarter" idx="12"/>
          </p:nvPr>
        </p:nvSpPr>
        <p:spPr bwMode="auto">
          <a:noFill/>
          <a:ln>
            <a:miter lim="800000"/>
            <a:headEnd/>
            <a:tailEnd/>
          </a:ln>
        </p:spPr>
        <p:txBody>
          <a:bodyPr/>
          <a:lstStyle/>
          <a:p>
            <a:fld id="{2D9CEFEA-B561-4C96-8DE6-ED575DD1A75C}"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46822"/>
            <a:ext cx="9144000" cy="787400"/>
          </a:xfrm>
          <a:solidFill>
            <a:srgbClr val="C00000"/>
          </a:solidFill>
        </p:spPr>
        <p:txBody>
          <a:bodyPr/>
          <a:lstStyle/>
          <a:p>
            <a:pPr algn="ctr"/>
            <a:r>
              <a:rPr lang="en-US" sz="3600" b="1" dirty="0" smtClean="0">
                <a:solidFill>
                  <a:schemeClr val="bg1"/>
                </a:solidFill>
                <a:latin typeface="Sylfaen" pitchFamily="18" charset="0"/>
              </a:rPr>
              <a:t>Participating in Fight Against COVID-19</a:t>
            </a:r>
            <a:endParaRPr lang="en-US" sz="2400" b="1" dirty="0" smtClean="0">
              <a:solidFill>
                <a:schemeClr val="bg1"/>
              </a:solidFill>
              <a:latin typeface="Sylfaen" pitchFamily="18" charset="0"/>
            </a:endParaRPr>
          </a:p>
        </p:txBody>
      </p:sp>
      <p:sp>
        <p:nvSpPr>
          <p:cNvPr id="3" name="Content Placeholder 2"/>
          <p:cNvSpPr>
            <a:spLocks noGrp="1"/>
          </p:cNvSpPr>
          <p:nvPr>
            <p:ph idx="1"/>
          </p:nvPr>
        </p:nvSpPr>
        <p:spPr>
          <a:xfrm>
            <a:off x="155448" y="989957"/>
            <a:ext cx="8833104" cy="4724400"/>
          </a:xfrm>
        </p:spPr>
        <p:txBody>
          <a:bodyPr>
            <a:noAutofit/>
          </a:bodyPr>
          <a:lstStyle/>
          <a:p>
            <a:pPr marL="0" indent="0">
              <a:buFont typeface="Wingdings" pitchFamily="2" charset="2"/>
              <a:buChar char="v"/>
              <a:defRPr/>
            </a:pPr>
            <a:r>
              <a:rPr lang="en-US" sz="2400" dirty="0" smtClean="0">
                <a:solidFill>
                  <a:srgbClr val="002060"/>
                </a:solidFill>
              </a:rPr>
              <a:t>Since February 2020, the National Center for Tuberculosis and Lung Disease (</a:t>
            </a:r>
            <a:r>
              <a:rPr lang="en-US" sz="2400" dirty="0" smtClean="0">
                <a:solidFill>
                  <a:srgbClr val="002060"/>
                </a:solidFill>
              </a:rPr>
              <a:t>NCTLD), Tbilisi Georgia, </a:t>
            </a:r>
            <a:r>
              <a:rPr lang="en-US" sz="2400" dirty="0" smtClean="0">
                <a:solidFill>
                  <a:srgbClr val="002060"/>
                </a:solidFill>
              </a:rPr>
              <a:t>has also been directly involved in the fight against </a:t>
            </a:r>
            <a:r>
              <a:rPr lang="en-US" sz="2400" dirty="0" smtClean="0">
                <a:solidFill>
                  <a:srgbClr val="002060"/>
                </a:solidFill>
              </a:rPr>
              <a:t>the pandemic.</a:t>
            </a:r>
          </a:p>
          <a:p>
            <a:pPr marL="0" indent="0">
              <a:buFont typeface="Wingdings" pitchFamily="2" charset="2"/>
              <a:buChar char="v"/>
              <a:defRPr/>
            </a:pPr>
            <a:r>
              <a:rPr lang="en-US" sz="2400" dirty="0" smtClean="0">
                <a:solidFill>
                  <a:srgbClr val="002060"/>
                </a:solidFill>
              </a:rPr>
              <a:t>The NCTLD’s Pediatric </a:t>
            </a:r>
            <a:r>
              <a:rPr lang="en-US" sz="2400" dirty="0" smtClean="0">
                <a:solidFill>
                  <a:srgbClr val="002060"/>
                </a:solidFill>
              </a:rPr>
              <a:t>Inpatient Department has </a:t>
            </a:r>
            <a:r>
              <a:rPr lang="en-US" sz="2400" dirty="0" smtClean="0">
                <a:solidFill>
                  <a:srgbClr val="002060"/>
                </a:solidFill>
              </a:rPr>
              <a:t>been temporarily repurposed to a </a:t>
            </a:r>
            <a:r>
              <a:rPr lang="en-US" sz="2400" dirty="0" smtClean="0">
                <a:solidFill>
                  <a:srgbClr val="002060"/>
                </a:solidFill>
              </a:rPr>
              <a:t>quarantine facility</a:t>
            </a:r>
            <a:r>
              <a:rPr lang="en-US" sz="2400" dirty="0" smtClean="0">
                <a:solidFill>
                  <a:srgbClr val="002060"/>
                </a:solidFill>
              </a:rPr>
              <a:t> until </a:t>
            </a:r>
            <a:r>
              <a:rPr lang="en-US" sz="2400" dirty="0" smtClean="0">
                <a:solidFill>
                  <a:srgbClr val="002060"/>
                </a:solidFill>
              </a:rPr>
              <a:t>May </a:t>
            </a:r>
            <a:r>
              <a:rPr lang="en-US" sz="2400" dirty="0" smtClean="0">
                <a:solidFill>
                  <a:srgbClr val="002060"/>
                </a:solidFill>
              </a:rPr>
              <a:t>2020, </a:t>
            </a:r>
            <a:r>
              <a:rPr lang="en-US" sz="2400" dirty="0" smtClean="0">
                <a:solidFill>
                  <a:srgbClr val="002060"/>
                </a:solidFill>
              </a:rPr>
              <a:t>later </a:t>
            </a:r>
            <a:r>
              <a:rPr lang="en-US" sz="2400" dirty="0" smtClean="0">
                <a:solidFill>
                  <a:srgbClr val="002060"/>
                </a:solidFill>
              </a:rPr>
              <a:t>to </a:t>
            </a:r>
            <a:r>
              <a:rPr lang="en-US" sz="2400" dirty="0" smtClean="0">
                <a:solidFill>
                  <a:srgbClr val="002060"/>
                </a:solidFill>
              </a:rPr>
              <a:t>a fever center, and since </a:t>
            </a:r>
            <a:r>
              <a:rPr lang="en-US" sz="2400" dirty="0" smtClean="0">
                <a:solidFill>
                  <a:srgbClr val="002060"/>
                </a:solidFill>
              </a:rPr>
              <a:t>September 2020 through February 2021 </a:t>
            </a:r>
            <a:r>
              <a:rPr lang="en-US" sz="2400" dirty="0" err="1" smtClean="0">
                <a:solidFill>
                  <a:srgbClr val="002060"/>
                </a:solidFill>
              </a:rPr>
              <a:t>finctioned</a:t>
            </a:r>
            <a:r>
              <a:rPr lang="en-US" sz="2400" dirty="0" smtClean="0">
                <a:solidFill>
                  <a:srgbClr val="002060"/>
                </a:solidFill>
              </a:rPr>
              <a:t> as </a:t>
            </a:r>
            <a:r>
              <a:rPr lang="en-US" sz="2400" dirty="0" smtClean="0">
                <a:solidFill>
                  <a:srgbClr val="002060"/>
                </a:solidFill>
              </a:rPr>
              <a:t>a </a:t>
            </a:r>
            <a:r>
              <a:rPr lang="en-US" sz="2400" dirty="0" smtClean="0">
                <a:solidFill>
                  <a:srgbClr val="002060"/>
                </a:solidFill>
              </a:rPr>
              <a:t>COVID-19 inpatient treatment center.</a:t>
            </a:r>
          </a:p>
          <a:p>
            <a:pPr marL="0" indent="0">
              <a:buFont typeface="Wingdings" pitchFamily="2" charset="2"/>
              <a:buChar char="v"/>
              <a:defRPr/>
            </a:pPr>
            <a:r>
              <a:rPr lang="en-US" sz="2400" dirty="0" smtClean="0">
                <a:solidFill>
                  <a:srgbClr val="002060"/>
                </a:solidFill>
              </a:rPr>
              <a:t>Also separate patient beds have been dedicated to TB-patients co-infected with COVID-19 requiring the inpatient treatment.</a:t>
            </a:r>
          </a:p>
          <a:p>
            <a:pPr marL="0" indent="0">
              <a:buFont typeface="Wingdings" pitchFamily="2" charset="2"/>
              <a:buChar char="v"/>
              <a:defRPr/>
            </a:pPr>
            <a:r>
              <a:rPr lang="en-US" sz="2400" dirty="0" smtClean="0">
                <a:solidFill>
                  <a:srgbClr val="002060"/>
                </a:solidFill>
              </a:rPr>
              <a:t>Every admitted COVID-19 patient was actively screened for TB using </a:t>
            </a:r>
            <a:r>
              <a:rPr lang="en-US" sz="2400" dirty="0" err="1" smtClean="0">
                <a:solidFill>
                  <a:srgbClr val="002060"/>
                </a:solidFill>
              </a:rPr>
              <a:t>GeneXpert</a:t>
            </a:r>
            <a:r>
              <a:rPr lang="en-US" sz="2400" dirty="0" smtClean="0">
                <a:solidFill>
                  <a:srgbClr val="002060"/>
                </a:solidFill>
              </a:rPr>
              <a:t> testing if sputum was available </a:t>
            </a:r>
            <a:r>
              <a:rPr lang="en-US" sz="2400" dirty="0" smtClean="0">
                <a:solidFill>
                  <a:srgbClr val="002060"/>
                </a:solidFill>
              </a:rPr>
              <a:t>and for LTBI using </a:t>
            </a:r>
            <a:r>
              <a:rPr lang="en-US" sz="2400" dirty="0" err="1" smtClean="0">
                <a:solidFill>
                  <a:srgbClr val="002060"/>
                </a:solidFill>
              </a:rPr>
              <a:t>Quantipheron</a:t>
            </a:r>
            <a:r>
              <a:rPr lang="en-US" sz="2400" dirty="0" smtClean="0">
                <a:solidFill>
                  <a:srgbClr val="002060"/>
                </a:solidFill>
              </a:rPr>
              <a:t> TB-Gold </a:t>
            </a:r>
            <a:r>
              <a:rPr lang="en-US" sz="2400" dirty="0" smtClean="0">
                <a:solidFill>
                  <a:srgbClr val="002060"/>
                </a:solidFill>
              </a:rPr>
              <a:t>test.</a:t>
            </a:r>
            <a:endParaRPr lang="en-US" sz="2400" dirty="0" smtClean="0">
              <a:solidFill>
                <a:srgbClr val="002060"/>
              </a:solidFill>
            </a:endParaRPr>
          </a:p>
          <a:p>
            <a:pPr marL="0" indent="0">
              <a:buFont typeface="Wingdings" pitchFamily="2" charset="2"/>
              <a:buChar char="v"/>
              <a:defRPr/>
            </a:pPr>
            <a:r>
              <a:rPr lang="en-US" sz="2400" dirty="0" smtClean="0">
                <a:solidFill>
                  <a:srgbClr val="002060"/>
                </a:solidFill>
              </a:rPr>
              <a:t>Part of the </a:t>
            </a:r>
            <a:r>
              <a:rPr lang="en-US" sz="2400" dirty="0" err="1" smtClean="0">
                <a:solidFill>
                  <a:srgbClr val="002060"/>
                </a:solidFill>
              </a:rPr>
              <a:t>Phthizio</a:t>
            </a:r>
            <a:r>
              <a:rPr lang="en-US" sz="2400" dirty="0" smtClean="0">
                <a:solidFill>
                  <a:srgbClr val="002060"/>
                </a:solidFill>
              </a:rPr>
              <a:t>-pulmonologists and nurses at the NCTLD were repurposed and  involved in the operations of the COVID-19 treatment department and have returned to their routine TB practice since March 2021.</a:t>
            </a:r>
            <a:endParaRPr lang="ka-GE" sz="2400" dirty="0" smtClean="0">
              <a:solidFill>
                <a:srgbClr val="002060"/>
              </a:solidFill>
            </a:endParaRPr>
          </a:p>
        </p:txBody>
      </p:sp>
      <p:sp>
        <p:nvSpPr>
          <p:cNvPr id="12292" name="Slide Number Placeholder 3"/>
          <p:cNvSpPr>
            <a:spLocks noGrp="1"/>
          </p:cNvSpPr>
          <p:nvPr>
            <p:ph type="sldNum" sz="quarter" idx="12"/>
          </p:nvPr>
        </p:nvSpPr>
        <p:spPr bwMode="auto">
          <a:noFill/>
          <a:ln>
            <a:miter lim="800000"/>
            <a:headEnd/>
            <a:tailEnd/>
          </a:ln>
        </p:spPr>
        <p:txBody>
          <a:bodyPr/>
          <a:lstStyle/>
          <a:p>
            <a:fld id="{2D9CEFEA-B561-4C96-8DE6-ED575DD1A75C}"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0" y="928624"/>
            <a:ext cx="8966200" cy="5033264"/>
          </a:xfrm>
        </p:spPr>
        <p:txBody>
          <a:bodyPr/>
          <a:lstStyle/>
          <a:p>
            <a:pPr eaLnBrk="1" hangingPunct="1">
              <a:buFont typeface="Wingdings" pitchFamily="2" charset="2"/>
              <a:buChar char="Ø"/>
            </a:pPr>
            <a:r>
              <a:rPr lang="en-US" sz="2000" b="1" dirty="0" smtClean="0">
                <a:solidFill>
                  <a:srgbClr val="002060"/>
                </a:solidFill>
              </a:rPr>
              <a:t>At the beginning of the pandemics TB program faced insufficiencies in the  </a:t>
            </a:r>
            <a:r>
              <a:rPr lang="en-US" sz="2000" b="1" dirty="0" smtClean="0">
                <a:solidFill>
                  <a:srgbClr val="002060"/>
                </a:solidFill>
              </a:rPr>
              <a:t>number of personal protective </a:t>
            </a:r>
            <a:r>
              <a:rPr lang="en-US" sz="2000" b="1" dirty="0" smtClean="0">
                <a:solidFill>
                  <a:srgbClr val="002060"/>
                </a:solidFill>
              </a:rPr>
              <a:t>equipments and respirators. However the deficit was timely  eliminated </a:t>
            </a:r>
            <a:r>
              <a:rPr lang="en-US" sz="2000" b="1" dirty="0" smtClean="0">
                <a:solidFill>
                  <a:srgbClr val="002060"/>
                </a:solidFill>
              </a:rPr>
              <a:t>by the Global Fund's </a:t>
            </a:r>
            <a:r>
              <a:rPr lang="en-US" sz="2000" b="1" dirty="0" smtClean="0">
                <a:solidFill>
                  <a:srgbClr val="002060"/>
                </a:solidFill>
              </a:rPr>
              <a:t>COVID-19 </a:t>
            </a:r>
            <a:r>
              <a:rPr lang="en-US" sz="2000" b="1" dirty="0" smtClean="0">
                <a:solidFill>
                  <a:srgbClr val="002060"/>
                </a:solidFill>
              </a:rPr>
              <a:t>Response </a:t>
            </a:r>
            <a:r>
              <a:rPr lang="en-US" sz="2000" b="1" dirty="0" smtClean="0">
                <a:solidFill>
                  <a:srgbClr val="002060"/>
                </a:solidFill>
              </a:rPr>
              <a:t>Initiative for Georgia;</a:t>
            </a:r>
          </a:p>
          <a:p>
            <a:pPr eaLnBrk="1" hangingPunct="1">
              <a:buFont typeface="Wingdings" pitchFamily="2" charset="2"/>
              <a:buChar char="Ø"/>
            </a:pPr>
            <a:r>
              <a:rPr lang="en-US" sz="2000" b="1" dirty="0" smtClean="0">
                <a:solidFill>
                  <a:srgbClr val="002060"/>
                </a:solidFill>
              </a:rPr>
              <a:t>The </a:t>
            </a:r>
            <a:r>
              <a:rPr lang="en-US" sz="2000" b="1" dirty="0" smtClean="0">
                <a:solidFill>
                  <a:srgbClr val="002060"/>
                </a:solidFill>
              </a:rPr>
              <a:t>need for increased financial support for infection control measures, especially in hospitals and intensive care </a:t>
            </a:r>
            <a:r>
              <a:rPr lang="en-US" sz="2000" b="1" dirty="0" smtClean="0">
                <a:solidFill>
                  <a:srgbClr val="002060"/>
                </a:solidFill>
              </a:rPr>
              <a:t>units;</a:t>
            </a:r>
          </a:p>
          <a:p>
            <a:pPr eaLnBrk="1" hangingPunct="1">
              <a:buFont typeface="Wingdings" pitchFamily="2" charset="2"/>
              <a:buChar char="Ø"/>
            </a:pPr>
            <a:r>
              <a:rPr lang="en-US" sz="2000" b="1" dirty="0" smtClean="0">
                <a:solidFill>
                  <a:srgbClr val="002060"/>
                </a:solidFill>
              </a:rPr>
              <a:t>Time to time solitary TB units were closed die </a:t>
            </a:r>
            <a:r>
              <a:rPr lang="en-US" sz="2000" b="1" dirty="0" smtClean="0">
                <a:solidFill>
                  <a:srgbClr val="002060"/>
                </a:solidFill>
              </a:rPr>
              <a:t>to </a:t>
            </a:r>
            <a:r>
              <a:rPr lang="en-US" sz="2000" b="1" dirty="0" smtClean="0">
                <a:solidFill>
                  <a:srgbClr val="002060"/>
                </a:solidFill>
              </a:rPr>
              <a:t>quarantine or due to being repurposed for COVID-19, </a:t>
            </a:r>
            <a:r>
              <a:rPr lang="en-US" sz="2000" b="1" dirty="0" smtClean="0">
                <a:solidFill>
                  <a:srgbClr val="002060"/>
                </a:solidFill>
              </a:rPr>
              <a:t>which </a:t>
            </a:r>
            <a:r>
              <a:rPr lang="en-US" sz="2000" b="1" dirty="0" smtClean="0">
                <a:solidFill>
                  <a:srgbClr val="002060"/>
                </a:solidFill>
              </a:rPr>
              <a:t>required effective patient referral to </a:t>
            </a:r>
            <a:r>
              <a:rPr lang="en-US" sz="2000" b="1" dirty="0" smtClean="0">
                <a:solidFill>
                  <a:srgbClr val="002060"/>
                </a:solidFill>
              </a:rPr>
              <a:t>other </a:t>
            </a:r>
            <a:r>
              <a:rPr lang="en-US" sz="2000" b="1" dirty="0" smtClean="0">
                <a:solidFill>
                  <a:srgbClr val="002060"/>
                </a:solidFill>
              </a:rPr>
              <a:t>operating TB facilities;</a:t>
            </a:r>
          </a:p>
          <a:p>
            <a:pPr eaLnBrk="1" hangingPunct="1">
              <a:buFont typeface="Wingdings" pitchFamily="2" charset="2"/>
              <a:buChar char="Ø"/>
            </a:pPr>
            <a:r>
              <a:rPr lang="en-US" sz="2000" b="1" dirty="0" smtClean="0">
                <a:solidFill>
                  <a:srgbClr val="002060"/>
                </a:solidFill>
              </a:rPr>
              <a:t>Complete lock-down with no public or other transport allowed in April-May 2020 and November-December 2020 greatly affected the potential patients’ mobility and access to timely diagnosis and care and thus negatively impacted the TB Case detection. In response, NTP is implementing active TB case finding program using the mobile x-Ray vehicle equipped with Artificial Intelligence of x-Ray reading; </a:t>
            </a:r>
          </a:p>
          <a:p>
            <a:pPr eaLnBrk="1" hangingPunct="1">
              <a:buFont typeface="Wingdings" pitchFamily="2" charset="2"/>
              <a:buChar char="Ø"/>
            </a:pPr>
            <a:r>
              <a:rPr lang="en-US" sz="2000" b="1" dirty="0" smtClean="0">
                <a:solidFill>
                  <a:srgbClr val="002060"/>
                </a:solidFill>
              </a:rPr>
              <a:t>Providing </a:t>
            </a:r>
            <a:r>
              <a:rPr lang="en-US" sz="2000" b="1" dirty="0" smtClean="0">
                <a:solidFill>
                  <a:srgbClr val="002060"/>
                </a:solidFill>
              </a:rPr>
              <a:t>patients with a monthly supply of medication </a:t>
            </a:r>
            <a:r>
              <a:rPr lang="en-US" sz="2000" b="1" dirty="0" smtClean="0">
                <a:solidFill>
                  <a:srgbClr val="002060"/>
                </a:solidFill>
              </a:rPr>
              <a:t>has minimized the </a:t>
            </a:r>
            <a:r>
              <a:rPr lang="en-US" sz="2000" b="1" dirty="0" smtClean="0">
                <a:solidFill>
                  <a:srgbClr val="002060"/>
                </a:solidFill>
              </a:rPr>
              <a:t>risk of infecting </a:t>
            </a:r>
            <a:r>
              <a:rPr lang="en-US" sz="2000" b="1" dirty="0" smtClean="0">
                <a:solidFill>
                  <a:srgbClr val="002060"/>
                </a:solidFill>
              </a:rPr>
              <a:t>with Covid-19 among on treatment TB patients, but has </a:t>
            </a:r>
            <a:r>
              <a:rPr lang="en-US" sz="2000" b="1" dirty="0" smtClean="0">
                <a:solidFill>
                  <a:srgbClr val="002060"/>
                </a:solidFill>
              </a:rPr>
              <a:t>negatively impacted the </a:t>
            </a:r>
            <a:r>
              <a:rPr lang="en-US" sz="2000" b="1" dirty="0" smtClean="0">
                <a:solidFill>
                  <a:srgbClr val="002060"/>
                </a:solidFill>
              </a:rPr>
              <a:t>monthly scheduled doctor visits </a:t>
            </a:r>
            <a:r>
              <a:rPr lang="en-US" sz="2000" b="1" dirty="0" smtClean="0">
                <a:solidFill>
                  <a:srgbClr val="002060"/>
                </a:solidFill>
              </a:rPr>
              <a:t>- the support of community organizations </a:t>
            </a:r>
            <a:r>
              <a:rPr lang="en-US" sz="2000" b="1" dirty="0" smtClean="0">
                <a:solidFill>
                  <a:srgbClr val="002060"/>
                </a:solidFill>
              </a:rPr>
              <a:t>was important </a:t>
            </a:r>
            <a:r>
              <a:rPr lang="en-US" sz="2000" b="1" dirty="0" smtClean="0">
                <a:solidFill>
                  <a:srgbClr val="002060"/>
                </a:solidFill>
              </a:rPr>
              <a:t>in </a:t>
            </a:r>
            <a:r>
              <a:rPr lang="en-US" sz="2000" b="1" dirty="0" smtClean="0">
                <a:solidFill>
                  <a:srgbClr val="002060"/>
                </a:solidFill>
              </a:rPr>
              <a:t>this regard.</a:t>
            </a:r>
            <a:endParaRPr lang="en-US" sz="2000" b="1" dirty="0" smtClean="0">
              <a:solidFill>
                <a:srgbClr val="002060"/>
              </a:solidFill>
            </a:endParaRPr>
          </a:p>
        </p:txBody>
      </p:sp>
      <p:sp>
        <p:nvSpPr>
          <p:cNvPr id="30724" name="Slide Number Placeholder 3"/>
          <p:cNvSpPr>
            <a:spLocks noGrp="1"/>
          </p:cNvSpPr>
          <p:nvPr>
            <p:ph type="sldNum" sz="quarter" idx="12"/>
          </p:nvPr>
        </p:nvSpPr>
        <p:spPr bwMode="auto">
          <a:noFill/>
          <a:ln>
            <a:miter lim="800000"/>
            <a:headEnd/>
            <a:tailEnd/>
          </a:ln>
        </p:spPr>
        <p:txBody>
          <a:bodyPr/>
          <a:lstStyle/>
          <a:p>
            <a:fld id="{333157D7-1F28-467A-8EB3-1867353788E4}" type="slidenum">
              <a:rPr lang="en-US" smtClean="0">
                <a:cs typeface="Arial" charset="0"/>
              </a:rPr>
              <a:pPr/>
              <a:t>18</a:t>
            </a:fld>
            <a:endParaRPr lang="en-US" dirty="0" smtClean="0">
              <a:cs typeface="Arial" charset="0"/>
            </a:endParaRPr>
          </a:p>
        </p:txBody>
      </p:sp>
      <p:sp>
        <p:nvSpPr>
          <p:cNvPr id="4" name="Title 1"/>
          <p:cNvSpPr>
            <a:spLocks noGrp="1"/>
          </p:cNvSpPr>
          <p:nvPr>
            <p:ph type="title"/>
          </p:nvPr>
        </p:nvSpPr>
        <p:spPr>
          <a:xfrm>
            <a:off x="0" y="1"/>
            <a:ext cx="9144000" cy="896111"/>
          </a:xfr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b="1" dirty="0" smtClean="0">
                <a:solidFill>
                  <a:schemeClr val="bg1"/>
                </a:solidFill>
              </a:rPr>
              <a:t>Challenges and Solutions</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28650" y="-288608"/>
            <a:ext cx="7886700" cy="1325563"/>
          </a:xfrm>
        </p:spPr>
        <p:txBody>
          <a:bodyPr/>
          <a:lstStyle/>
          <a:p>
            <a:r>
              <a:rPr lang="en-US" sz="3600" b="1" dirty="0" smtClean="0">
                <a:solidFill>
                  <a:srgbClr val="002060"/>
                </a:solidFill>
              </a:rPr>
              <a:t>Acknowledgment</a:t>
            </a:r>
            <a:endParaRPr lang="en-US" sz="3600" b="1" dirty="0" smtClean="0">
              <a:solidFill>
                <a:srgbClr val="002060"/>
              </a:solidFill>
            </a:endParaRPr>
          </a:p>
        </p:txBody>
      </p:sp>
      <p:sp>
        <p:nvSpPr>
          <p:cNvPr id="32771" name="Content Placeholder 2"/>
          <p:cNvSpPr>
            <a:spLocks noGrp="1"/>
          </p:cNvSpPr>
          <p:nvPr>
            <p:ph idx="1"/>
          </p:nvPr>
        </p:nvSpPr>
        <p:spPr>
          <a:xfrm>
            <a:off x="279400" y="390589"/>
            <a:ext cx="8235950" cy="5729287"/>
          </a:xfrm>
        </p:spPr>
        <p:txBody>
          <a:bodyPr/>
          <a:lstStyle/>
          <a:p>
            <a:pPr>
              <a:buFont typeface="Arial" charset="0"/>
              <a:buNone/>
            </a:pPr>
            <a:endParaRPr lang="ka-GE" sz="1800" b="1" i="1" dirty="0" smtClean="0">
              <a:solidFill>
                <a:srgbClr val="002060"/>
              </a:solidFill>
            </a:endParaRPr>
          </a:p>
          <a:p>
            <a:pPr>
              <a:buNone/>
            </a:pPr>
            <a:r>
              <a:rPr lang="en-US" sz="1800" b="1" i="1" dirty="0" smtClean="0">
                <a:solidFill>
                  <a:srgbClr val="002060"/>
                </a:solidFill>
              </a:rPr>
              <a:t>Local partners</a:t>
            </a:r>
            <a:r>
              <a:rPr lang="en-US" sz="1800" b="1" i="1" dirty="0" smtClean="0">
                <a:solidFill>
                  <a:srgbClr val="002060"/>
                </a:solidFill>
              </a:rPr>
              <a:t>:</a:t>
            </a:r>
          </a:p>
          <a:p>
            <a:pPr lvl="1">
              <a:buFont typeface="Wingdings" pitchFamily="2" charset="2"/>
              <a:buChar char="Ø"/>
            </a:pPr>
            <a:r>
              <a:rPr lang="en-US" sz="1400" b="1" i="1" dirty="0" smtClean="0">
                <a:solidFill>
                  <a:srgbClr val="002060"/>
                </a:solidFill>
              </a:rPr>
              <a:t>Program </a:t>
            </a:r>
            <a:r>
              <a:rPr lang="en-US" sz="1400" b="1" i="1" dirty="0" smtClean="0">
                <a:solidFill>
                  <a:srgbClr val="002060"/>
                </a:solidFill>
              </a:rPr>
              <a:t>staff and dedicated </a:t>
            </a:r>
            <a:r>
              <a:rPr lang="en-US" sz="1400" b="1" i="1" dirty="0" smtClean="0">
                <a:solidFill>
                  <a:srgbClr val="002060"/>
                </a:solidFill>
              </a:rPr>
              <a:t>physicians</a:t>
            </a:r>
          </a:p>
          <a:p>
            <a:pPr lvl="1">
              <a:buFont typeface="Wingdings" pitchFamily="2" charset="2"/>
              <a:buChar char="Ø"/>
            </a:pPr>
            <a:r>
              <a:rPr lang="en-US" sz="1400" b="1" i="1" dirty="0" smtClean="0">
                <a:solidFill>
                  <a:srgbClr val="002060"/>
                </a:solidFill>
              </a:rPr>
              <a:t>Ministry </a:t>
            </a:r>
            <a:r>
              <a:rPr lang="en-US" sz="1400" b="1" i="1" dirty="0" smtClean="0">
                <a:solidFill>
                  <a:srgbClr val="002060"/>
                </a:solidFill>
              </a:rPr>
              <a:t>of IDPs from the Occupied Territories, Labor, Health and Social Affairs of </a:t>
            </a:r>
            <a:r>
              <a:rPr lang="en-US" sz="1400" b="1" i="1" dirty="0" smtClean="0">
                <a:solidFill>
                  <a:srgbClr val="002060"/>
                </a:solidFill>
              </a:rPr>
              <a:t>Georgia</a:t>
            </a:r>
          </a:p>
          <a:p>
            <a:pPr lvl="1">
              <a:buFont typeface="Wingdings" pitchFamily="2" charset="2"/>
              <a:buChar char="Ø"/>
            </a:pPr>
            <a:r>
              <a:rPr lang="en-US" sz="1400" b="1" i="1" dirty="0" smtClean="0">
                <a:solidFill>
                  <a:srgbClr val="002060"/>
                </a:solidFill>
              </a:rPr>
              <a:t>National </a:t>
            </a:r>
            <a:r>
              <a:rPr lang="en-US" sz="1400" b="1" i="1" dirty="0" smtClean="0">
                <a:solidFill>
                  <a:srgbClr val="002060"/>
                </a:solidFill>
              </a:rPr>
              <a:t>Center for Disease Control and Public </a:t>
            </a:r>
            <a:r>
              <a:rPr lang="en-US" sz="1400" b="1" i="1" dirty="0" smtClean="0">
                <a:solidFill>
                  <a:srgbClr val="002060"/>
                </a:solidFill>
              </a:rPr>
              <a:t>Health</a:t>
            </a:r>
          </a:p>
          <a:p>
            <a:pPr lvl="1">
              <a:buFont typeface="Wingdings" pitchFamily="2" charset="2"/>
              <a:buChar char="Ø"/>
            </a:pPr>
            <a:r>
              <a:rPr lang="en-US" sz="1400" b="1" i="1" dirty="0" smtClean="0">
                <a:solidFill>
                  <a:srgbClr val="002060"/>
                </a:solidFill>
              </a:rPr>
              <a:t>Parliamentary </a:t>
            </a:r>
            <a:r>
              <a:rPr lang="en-US" sz="1400" b="1" i="1" dirty="0" smtClean="0">
                <a:solidFill>
                  <a:srgbClr val="002060"/>
                </a:solidFill>
              </a:rPr>
              <a:t>Health </a:t>
            </a:r>
            <a:r>
              <a:rPr lang="en-US" sz="1400" b="1" i="1" dirty="0" smtClean="0">
                <a:solidFill>
                  <a:srgbClr val="002060"/>
                </a:solidFill>
              </a:rPr>
              <a:t>Committee</a:t>
            </a:r>
          </a:p>
          <a:p>
            <a:pPr lvl="1">
              <a:buFont typeface="Wingdings" pitchFamily="2" charset="2"/>
              <a:buChar char="Ø"/>
            </a:pPr>
            <a:r>
              <a:rPr lang="en-US" sz="1400" b="1" i="1" dirty="0" smtClean="0">
                <a:solidFill>
                  <a:srgbClr val="002060"/>
                </a:solidFill>
              </a:rPr>
              <a:t>TB Patients</a:t>
            </a:r>
          </a:p>
          <a:p>
            <a:pPr lvl="1">
              <a:buFont typeface="Wingdings" pitchFamily="2" charset="2"/>
              <a:buChar char="Ø"/>
            </a:pPr>
            <a:r>
              <a:rPr lang="en-US" sz="1400" b="1" i="1" dirty="0" smtClean="0">
                <a:solidFill>
                  <a:srgbClr val="002060"/>
                </a:solidFill>
              </a:rPr>
              <a:t>Community organizations</a:t>
            </a:r>
          </a:p>
          <a:p>
            <a:pPr>
              <a:buNone/>
            </a:pPr>
            <a:r>
              <a:rPr lang="en-US" sz="1800" b="1" i="1" dirty="0" smtClean="0">
                <a:solidFill>
                  <a:srgbClr val="002060"/>
                </a:solidFill>
              </a:rPr>
              <a:t>International </a:t>
            </a:r>
            <a:r>
              <a:rPr lang="en-US" sz="1800" b="1" i="1" dirty="0" smtClean="0">
                <a:solidFill>
                  <a:srgbClr val="002060"/>
                </a:solidFill>
              </a:rPr>
              <a:t>Partners</a:t>
            </a:r>
            <a:r>
              <a:rPr lang="en-US" sz="1800" b="1" i="1" dirty="0" smtClean="0">
                <a:solidFill>
                  <a:srgbClr val="002060"/>
                </a:solidFill>
              </a:rPr>
              <a:t>:</a:t>
            </a:r>
          </a:p>
          <a:p>
            <a:pPr lvl="1">
              <a:buNone/>
            </a:pPr>
            <a:r>
              <a:rPr lang="en-US" sz="1400" b="1" i="1" dirty="0" smtClean="0">
                <a:solidFill>
                  <a:srgbClr val="002060"/>
                </a:solidFill>
              </a:rPr>
              <a:t>German Government</a:t>
            </a:r>
          </a:p>
          <a:p>
            <a:pPr lvl="1">
              <a:buNone/>
            </a:pPr>
            <a:r>
              <a:rPr lang="en-US" sz="1400" b="1" i="1" dirty="0" smtClean="0">
                <a:solidFill>
                  <a:srgbClr val="002060"/>
                </a:solidFill>
              </a:rPr>
              <a:t>The </a:t>
            </a:r>
            <a:r>
              <a:rPr lang="en-US" sz="1400" b="1" i="1" dirty="0" smtClean="0">
                <a:solidFill>
                  <a:srgbClr val="002060"/>
                </a:solidFill>
              </a:rPr>
              <a:t>Global </a:t>
            </a:r>
            <a:r>
              <a:rPr lang="en-US" sz="1400" b="1" i="1" dirty="0" smtClean="0">
                <a:solidFill>
                  <a:srgbClr val="002060"/>
                </a:solidFill>
              </a:rPr>
              <a:t>Fund</a:t>
            </a:r>
          </a:p>
          <a:p>
            <a:pPr lvl="1">
              <a:buNone/>
            </a:pPr>
            <a:r>
              <a:rPr lang="en-US" sz="1400" b="1" i="1" dirty="0" smtClean="0">
                <a:solidFill>
                  <a:srgbClr val="002060"/>
                </a:solidFill>
              </a:rPr>
              <a:t>WHO</a:t>
            </a:r>
          </a:p>
          <a:p>
            <a:pPr lvl="1">
              <a:buNone/>
            </a:pPr>
            <a:r>
              <a:rPr lang="en-US" sz="1400" b="1" i="1" dirty="0" smtClean="0">
                <a:solidFill>
                  <a:srgbClr val="002060"/>
                </a:solidFill>
              </a:rPr>
              <a:t>Stop </a:t>
            </a:r>
            <a:r>
              <a:rPr lang="en-US" sz="1400" b="1" i="1" dirty="0" smtClean="0">
                <a:solidFill>
                  <a:srgbClr val="002060"/>
                </a:solidFill>
              </a:rPr>
              <a:t>TB </a:t>
            </a:r>
            <a:r>
              <a:rPr lang="en-US" sz="1400" b="1" i="1" dirty="0" smtClean="0">
                <a:solidFill>
                  <a:srgbClr val="002060"/>
                </a:solidFill>
              </a:rPr>
              <a:t>Partnership</a:t>
            </a:r>
          </a:p>
          <a:p>
            <a:pPr lvl="1">
              <a:buNone/>
            </a:pPr>
            <a:r>
              <a:rPr lang="en-US" sz="1400" b="1" i="1" dirty="0" smtClean="0">
                <a:solidFill>
                  <a:srgbClr val="002060"/>
                </a:solidFill>
              </a:rPr>
              <a:t>USAID </a:t>
            </a:r>
            <a:r>
              <a:rPr lang="en-US" sz="1400" b="1" i="1" dirty="0" smtClean="0">
                <a:solidFill>
                  <a:srgbClr val="002060"/>
                </a:solidFill>
              </a:rPr>
              <a:t>donation </a:t>
            </a:r>
            <a:r>
              <a:rPr lang="en-US" sz="1400" b="1" i="1" dirty="0" smtClean="0">
                <a:solidFill>
                  <a:srgbClr val="002060"/>
                </a:solidFill>
              </a:rPr>
              <a:t>program</a:t>
            </a:r>
          </a:p>
          <a:p>
            <a:pPr lvl="1">
              <a:buNone/>
            </a:pPr>
            <a:r>
              <a:rPr lang="en-US" sz="1400" b="1" i="1" dirty="0" smtClean="0">
                <a:solidFill>
                  <a:srgbClr val="002060"/>
                </a:solidFill>
              </a:rPr>
              <a:t>US Government</a:t>
            </a:r>
          </a:p>
          <a:p>
            <a:pPr lvl="1">
              <a:buNone/>
            </a:pPr>
            <a:r>
              <a:rPr lang="en-US" sz="1400" b="1" i="1" dirty="0" smtClean="0">
                <a:solidFill>
                  <a:srgbClr val="002060"/>
                </a:solidFill>
              </a:rPr>
              <a:t>French authorities</a:t>
            </a:r>
          </a:p>
          <a:p>
            <a:pPr lvl="1">
              <a:buNone/>
            </a:pPr>
            <a:r>
              <a:rPr lang="en-US" sz="1400" b="1" i="1" dirty="0" smtClean="0">
                <a:solidFill>
                  <a:srgbClr val="002060"/>
                </a:solidFill>
              </a:rPr>
              <a:t>MSF France</a:t>
            </a:r>
          </a:p>
          <a:p>
            <a:pPr lvl="1">
              <a:buNone/>
            </a:pPr>
            <a:r>
              <a:rPr lang="en-US" sz="1400" b="1" i="1" dirty="0" smtClean="0">
                <a:solidFill>
                  <a:srgbClr val="002060"/>
                </a:solidFill>
              </a:rPr>
              <a:t>Scientific </a:t>
            </a:r>
            <a:r>
              <a:rPr lang="en-US" sz="1400" b="1" i="1" dirty="0" smtClean="0">
                <a:solidFill>
                  <a:srgbClr val="002060"/>
                </a:solidFill>
              </a:rPr>
              <a:t>organizations (Emory University, Swiss Tropical Medicine, and so on)</a:t>
            </a:r>
            <a:endParaRPr lang="en-US" sz="1400" b="1" dirty="0" smtClean="0">
              <a:solidFill>
                <a:srgbClr val="002060"/>
              </a:solidFill>
            </a:endParaRPr>
          </a:p>
        </p:txBody>
      </p:sp>
      <p:cxnSp>
        <p:nvCxnSpPr>
          <p:cNvPr id="32772" name="Straight Connector 4"/>
          <p:cNvCxnSpPr>
            <a:cxnSpLocks noChangeShapeType="1"/>
          </p:cNvCxnSpPr>
          <p:nvPr/>
        </p:nvCxnSpPr>
        <p:spPr bwMode="auto">
          <a:xfrm>
            <a:off x="193675" y="697357"/>
            <a:ext cx="8474075" cy="0"/>
          </a:xfrm>
          <a:prstGeom prst="line">
            <a:avLst/>
          </a:prstGeom>
          <a:noFill/>
          <a:ln w="38100" algn="ctr">
            <a:solidFill>
              <a:srgbClr val="FF0000"/>
            </a:solidFill>
            <a:round/>
            <a:headEnd/>
            <a:tailEn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srcRect/>
          <a:stretch>
            <a:fillRect/>
          </a:stretch>
        </p:blipFill>
        <p:spPr bwMode="auto">
          <a:xfrm>
            <a:off x="-14979" y="2545238"/>
            <a:ext cx="9176411" cy="1772238"/>
          </a:xfrm>
          <a:prstGeom prst="rect">
            <a:avLst/>
          </a:prstGeom>
          <a:noFill/>
          <a:ln w="9525">
            <a:noFill/>
            <a:miter lim="800000"/>
            <a:headEnd/>
            <a:tailEnd/>
          </a:ln>
          <a:effectLst/>
        </p:spPr>
      </p:pic>
      <p:sp>
        <p:nvSpPr>
          <p:cNvPr id="4" name="Title 1"/>
          <p:cNvSpPr txBox="1">
            <a:spLocks/>
          </p:cNvSpPr>
          <p:nvPr/>
        </p:nvSpPr>
        <p:spPr bwMode="auto">
          <a:xfrm>
            <a:off x="0" y="2296335"/>
            <a:ext cx="9144000" cy="26814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TB Epidemiology and Snapshot of COVID-19</a:t>
            </a:r>
            <a:r>
              <a:rPr kumimoji="0" lang="en-US" sz="4400" b="1" i="0" u="none" strike="noStrike" kern="1200" cap="none" spc="0" normalizeH="0" noProof="0" dirty="0" smtClean="0">
                <a:ln>
                  <a:noFill/>
                </a:ln>
                <a:solidFill>
                  <a:schemeClr val="bg1"/>
                </a:solidFill>
                <a:effectLst/>
                <a:uLnTx/>
                <a:uFillTx/>
                <a:latin typeface="+mj-lt"/>
                <a:ea typeface="+mj-ea"/>
                <a:cs typeface="+mj-cs"/>
              </a:rPr>
              <a:t> impact in Georgia</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4400" b="1"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advTm="179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noFill/>
          <a:ln>
            <a:miter lim="800000"/>
            <a:headEnd/>
            <a:tailEnd/>
          </a:ln>
        </p:spPr>
        <p:txBody>
          <a:bodyPr/>
          <a:lstStyle/>
          <a:p>
            <a:fld id="{CFE46BC6-74CF-4A23-97A7-F444B32130A3}" type="slidenum">
              <a:rPr lang="en-US" smtClean="0">
                <a:cs typeface="Arial" charset="0"/>
              </a:rPr>
              <a:pPr/>
              <a:t>20</a:t>
            </a:fld>
            <a:endParaRPr lang="en-US" smtClean="0">
              <a:cs typeface="Arial" charset="0"/>
            </a:endParaRPr>
          </a:p>
        </p:txBody>
      </p:sp>
      <p:sp>
        <p:nvSpPr>
          <p:cNvPr id="6" name="TextBox 5"/>
          <p:cNvSpPr txBox="1"/>
          <p:nvPr/>
        </p:nvSpPr>
        <p:spPr>
          <a:xfrm>
            <a:off x="159339" y="5021345"/>
            <a:ext cx="8928100" cy="830263"/>
          </a:xfrm>
          <a:prstGeom prst="rect">
            <a:avLst/>
          </a:prstGeom>
          <a:noFill/>
        </p:spPr>
        <p:txBody>
          <a:bodyPr>
            <a:spAutoFit/>
          </a:bodyPr>
          <a:lstStyle/>
          <a:p>
            <a:pPr algn="ctr" eaLnBrk="1" fontAlgn="auto" hangingPunct="1">
              <a:spcBef>
                <a:spcPts val="0"/>
              </a:spcBef>
              <a:spcAft>
                <a:spcPts val="0"/>
              </a:spcAft>
              <a:defRPr/>
            </a:pPr>
            <a:r>
              <a:rPr lang="en-US" sz="4800" b="1" i="1" dirty="0" smtClean="0">
                <a:solidFill>
                  <a:srgbClr val="002060"/>
                </a:solidFill>
                <a:latin typeface="+mn-lt"/>
              </a:rPr>
              <a:t>THANK YOU!</a:t>
            </a:r>
            <a:endParaRPr lang="en-US" sz="4800" b="1" i="1" dirty="0">
              <a:solidFill>
                <a:srgbClr val="002060"/>
              </a:solidFill>
              <a:latin typeface="+mn-lt"/>
            </a:endParaRPr>
          </a:p>
        </p:txBody>
      </p:sp>
      <p:pic>
        <p:nvPicPr>
          <p:cNvPr id="7" name="Picture 3"/>
          <p:cNvPicPr>
            <a:picLocks noChangeAspect="1" noChangeArrowheads="1"/>
          </p:cNvPicPr>
          <p:nvPr/>
        </p:nvPicPr>
        <p:blipFill>
          <a:blip r:embed="rId3" cstate="print"/>
          <a:srcRect/>
          <a:stretch>
            <a:fillRect/>
          </a:stretch>
        </p:blipFill>
        <p:spPr bwMode="auto">
          <a:xfrm>
            <a:off x="1" y="1201918"/>
            <a:ext cx="9144000" cy="333487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0" y="228600"/>
            <a:ext cx="9144000" cy="1143000"/>
          </a:xfrm>
          <a:solidFill>
            <a:srgbClr val="C00000"/>
          </a:solidFill>
        </p:spPr>
        <p:txBody>
          <a:bodyPr/>
          <a:lstStyle/>
          <a:p>
            <a:pPr eaLnBrk="1" hangingPunct="1"/>
            <a:r>
              <a:rPr lang="en-US" altLang="en-US" sz="3200" b="1" dirty="0" smtClean="0">
                <a:solidFill>
                  <a:schemeClr val="bg1"/>
                </a:solidFill>
                <a:latin typeface="Times New Roman" pitchFamily="18" charset="0"/>
                <a:cs typeface="Times New Roman" pitchFamily="18" charset="0"/>
              </a:rPr>
              <a:t>Notified TB </a:t>
            </a:r>
            <a:r>
              <a:rPr lang="en-US" altLang="en-US" sz="3200" b="1" dirty="0" smtClean="0">
                <a:solidFill>
                  <a:schemeClr val="bg1"/>
                </a:solidFill>
                <a:latin typeface="Times New Roman" pitchFamily="18" charset="0"/>
                <a:cs typeface="Times New Roman" pitchFamily="18" charset="0"/>
              </a:rPr>
              <a:t>Cases</a:t>
            </a:r>
            <a:r>
              <a:rPr lang="ka-GE" altLang="en-US" sz="3200" b="1" dirty="0" smtClean="0">
                <a:solidFill>
                  <a:schemeClr val="bg1"/>
                </a:solidFill>
                <a:latin typeface="Times New Roman" pitchFamily="18" charset="0"/>
                <a:cs typeface="Times New Roman" pitchFamily="18" charset="0"/>
              </a:rPr>
              <a:t> </a:t>
            </a:r>
            <a:r>
              <a:rPr lang="en-US" altLang="en-US" sz="3200" b="1" dirty="0" smtClean="0">
                <a:solidFill>
                  <a:srgbClr val="FF0000"/>
                </a:solidFill>
                <a:latin typeface="Times New Roman" pitchFamily="18" charset="0"/>
                <a:cs typeface="Times New Roman" pitchFamily="18" charset="0"/>
              </a:rPr>
              <a:t/>
            </a:r>
            <a:br>
              <a:rPr lang="en-US" altLang="en-US" sz="3200" b="1" dirty="0" smtClean="0">
                <a:solidFill>
                  <a:srgbClr val="FF0000"/>
                </a:solidFill>
                <a:latin typeface="Times New Roman" pitchFamily="18" charset="0"/>
                <a:cs typeface="Times New Roman" pitchFamily="18" charset="0"/>
              </a:rPr>
            </a:br>
            <a:r>
              <a:rPr lang="en-US" altLang="en-US" sz="3200" b="1" dirty="0" smtClean="0">
                <a:solidFill>
                  <a:schemeClr val="bg1"/>
                </a:solidFill>
                <a:latin typeface="Times New Roman" pitchFamily="18" charset="0"/>
                <a:cs typeface="Times New Roman" pitchFamily="18" charset="0"/>
              </a:rPr>
              <a:t>(absolute numbers) </a:t>
            </a:r>
            <a:endParaRPr lang="en-US" altLang="en-US" sz="3200" dirty="0" smtClean="0">
              <a:solidFill>
                <a:schemeClr val="bg1"/>
              </a:solidFill>
            </a:endParaRPr>
          </a:p>
        </p:txBody>
      </p:sp>
      <p:graphicFrame>
        <p:nvGraphicFramePr>
          <p:cNvPr id="2050" name="Object 2"/>
          <p:cNvGraphicFramePr>
            <a:graphicFrameLocks noChangeAspect="1"/>
          </p:cNvGraphicFramePr>
          <p:nvPr/>
        </p:nvGraphicFramePr>
        <p:xfrm>
          <a:off x="0" y="1676400"/>
          <a:ext cx="9144000" cy="4114800"/>
        </p:xfrm>
        <a:graphic>
          <a:graphicData uri="http://schemas.openxmlformats.org/presentationml/2006/ole">
            <p:oleObj spid="_x0000_s34818" name="Worksheet" r:id="rId3" imgW="6088530" imgH="2236415" progId="Excel.Sheet.8">
              <p:embed/>
            </p:oleObj>
          </a:graphicData>
        </a:graphic>
      </p:graphicFrame>
      <p:sp>
        <p:nvSpPr>
          <p:cNvPr id="2053" name="TextBox 4"/>
          <p:cNvSpPr txBox="1">
            <a:spLocks noChangeArrowheads="1"/>
          </p:cNvSpPr>
          <p:nvPr/>
        </p:nvSpPr>
        <p:spPr bwMode="auto">
          <a:xfrm>
            <a:off x="0" y="6324600"/>
            <a:ext cx="3200400" cy="369888"/>
          </a:xfrm>
          <a:prstGeom prst="rect">
            <a:avLst/>
          </a:prstGeom>
          <a:noFill/>
          <a:ln w="9525">
            <a:noFill/>
            <a:miter lim="800000"/>
            <a:headEnd/>
            <a:tailEnd/>
          </a:ln>
        </p:spPr>
        <p:txBody>
          <a:bodyPr>
            <a:spAutoFit/>
          </a:bodyPr>
          <a:lstStyle/>
          <a:p>
            <a:pPr eaLnBrk="1" hangingPunct="1"/>
            <a:r>
              <a:rPr lang="en-US" altLang="en-US" b="1" dirty="0">
                <a:solidFill>
                  <a:srgbClr val="002060"/>
                </a:solidFill>
                <a:latin typeface="Times New Roman" pitchFamily="18" charset="0"/>
                <a:cs typeface="Times New Roman" pitchFamily="18" charset="0"/>
              </a:rPr>
              <a:t>TB in Georgia 2021</a:t>
            </a:r>
            <a:r>
              <a:rPr lang="ka-GE" altLang="en-US" b="1" dirty="0">
                <a:solidFill>
                  <a:srgbClr val="002060"/>
                </a:solidFill>
                <a:latin typeface="Times New Roman" pitchFamily="18" charset="0"/>
                <a:cs typeface="Times New Roman" pitchFamily="18" charset="0"/>
              </a:rPr>
              <a:t> </a:t>
            </a:r>
            <a:r>
              <a:rPr lang="en-US" altLang="en-US" b="1" dirty="0">
                <a:solidFill>
                  <a:srgbClr val="002060"/>
                </a:solidFill>
                <a:latin typeface="Times New Roman" pitchFamily="18" charset="0"/>
                <a:cs typeface="Times New Roman" pitchFamily="18" charset="0"/>
              </a:rPr>
              <a:t>report</a:t>
            </a:r>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1908175"/>
          <a:ext cx="9134475" cy="3667125"/>
        </p:xfrm>
        <a:graphic>
          <a:graphicData uri="http://schemas.openxmlformats.org/presentationml/2006/ole">
            <p:oleObj spid="_x0000_s35842" name="Worksheet" r:id="rId3" imgW="3657600" imgH="1466910" progId="Excel.Sheet.8">
              <p:embed/>
            </p:oleObj>
          </a:graphicData>
        </a:graphic>
      </p:graphicFrame>
      <p:sp>
        <p:nvSpPr>
          <p:cNvPr id="1029" name="TextBox 4"/>
          <p:cNvSpPr txBox="1">
            <a:spLocks noChangeArrowheads="1"/>
          </p:cNvSpPr>
          <p:nvPr/>
        </p:nvSpPr>
        <p:spPr bwMode="auto">
          <a:xfrm>
            <a:off x="0" y="6172200"/>
            <a:ext cx="3200400" cy="369888"/>
          </a:xfrm>
          <a:prstGeom prst="rect">
            <a:avLst/>
          </a:prstGeom>
          <a:noFill/>
          <a:ln w="9525">
            <a:noFill/>
            <a:miter lim="800000"/>
            <a:headEnd/>
            <a:tailEnd/>
          </a:ln>
        </p:spPr>
        <p:txBody>
          <a:bodyPr>
            <a:spAutoFit/>
          </a:bodyPr>
          <a:lstStyle/>
          <a:p>
            <a:pPr eaLnBrk="1" hangingPunct="1"/>
            <a:r>
              <a:rPr lang="en-US" altLang="en-US" b="1">
                <a:solidFill>
                  <a:srgbClr val="002060"/>
                </a:solidFill>
                <a:latin typeface="Times New Roman" pitchFamily="18" charset="0"/>
                <a:cs typeface="Times New Roman" pitchFamily="18" charset="0"/>
              </a:rPr>
              <a:t>TB in Georgia 2021</a:t>
            </a:r>
            <a:r>
              <a:rPr lang="ka-GE" altLang="en-US" b="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report</a:t>
            </a:r>
            <a:endParaRPr lang="en-US" altLang="en-US"/>
          </a:p>
        </p:txBody>
      </p:sp>
      <p:sp>
        <p:nvSpPr>
          <p:cNvPr id="7" name="Title 1"/>
          <p:cNvSpPr txBox="1">
            <a:spLocks/>
          </p:cNvSpPr>
          <p:nvPr/>
        </p:nvSpPr>
        <p:spPr bwMode="auto">
          <a:xfrm>
            <a:off x="0" y="228600"/>
            <a:ext cx="9144000" cy="1143000"/>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Notified TB Cases</a:t>
            </a:r>
            <a:r>
              <a:rPr kumimoji="0" lang="ka-GE" altLang="en-US" sz="32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kumimoji="0" lang="en-US" altLang="en-US" sz="32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r>
            <a:br>
              <a:rPr kumimoji="0" lang="en-US" altLang="en-US" sz="32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en-US" altLang="en-US" sz="32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(per</a:t>
            </a:r>
            <a:r>
              <a:rPr kumimoji="0" lang="en-US" altLang="en-US" sz="32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100,000 population</a:t>
            </a:r>
            <a:r>
              <a:rPr kumimoji="0" lang="en-US" altLang="en-US" sz="32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endParaRPr kumimoji="0" lang="en-US" altLang="en-US" sz="32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Grp="1"/>
          </p:cNvGraphicFramePr>
          <p:nvPr/>
        </p:nvGraphicFramePr>
        <p:xfrm>
          <a:off x="0" y="1908175"/>
          <a:ext cx="9144000" cy="3355975"/>
        </p:xfrm>
        <a:graphic>
          <a:graphicData uri="http://schemas.openxmlformats.org/presentationml/2006/ole">
            <p:oleObj spid="_x0000_s36866" name="Worksheet" r:id="rId3" imgW="6972401" imgH="2514510" progId="Excel.Sheet.8">
              <p:embed/>
            </p:oleObj>
          </a:graphicData>
        </a:graphic>
      </p:graphicFrame>
      <p:sp>
        <p:nvSpPr>
          <p:cNvPr id="5125" name="TextBox 6"/>
          <p:cNvSpPr txBox="1">
            <a:spLocks noChangeArrowheads="1"/>
          </p:cNvSpPr>
          <p:nvPr/>
        </p:nvSpPr>
        <p:spPr bwMode="auto">
          <a:xfrm>
            <a:off x="9525" y="6488113"/>
            <a:ext cx="3200400" cy="369887"/>
          </a:xfrm>
          <a:prstGeom prst="rect">
            <a:avLst/>
          </a:prstGeom>
          <a:noFill/>
          <a:ln w="9525">
            <a:noFill/>
            <a:miter lim="800000"/>
            <a:headEnd/>
            <a:tailEnd/>
          </a:ln>
        </p:spPr>
        <p:txBody>
          <a:bodyPr>
            <a:spAutoFit/>
          </a:bodyPr>
          <a:lstStyle/>
          <a:p>
            <a:pPr eaLnBrk="1" hangingPunct="1"/>
            <a:r>
              <a:rPr lang="en-US" altLang="en-US" b="1">
                <a:solidFill>
                  <a:srgbClr val="002060"/>
                </a:solidFill>
                <a:latin typeface="Times New Roman" pitchFamily="18" charset="0"/>
                <a:cs typeface="Times New Roman" pitchFamily="18" charset="0"/>
              </a:rPr>
              <a:t>TB in Georgia 2021</a:t>
            </a:r>
            <a:r>
              <a:rPr lang="ka-GE" altLang="en-US" b="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report</a:t>
            </a:r>
            <a:endParaRPr lang="en-US" altLang="en-US"/>
          </a:p>
        </p:txBody>
      </p:sp>
      <p:sp>
        <p:nvSpPr>
          <p:cNvPr id="8" name="Title 1"/>
          <p:cNvSpPr txBox="1">
            <a:spLocks/>
          </p:cNvSpPr>
          <p:nvPr/>
        </p:nvSpPr>
        <p:spPr bwMode="auto">
          <a:xfrm>
            <a:off x="0" y="228600"/>
            <a:ext cx="9144000" cy="1143000"/>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sz="3200" b="1" dirty="0" smtClean="0">
                <a:solidFill>
                  <a:schemeClr val="bg1"/>
                </a:solidFill>
                <a:latin typeface="Times New Roman" pitchFamily="18" charset="0"/>
                <a:ea typeface="+mj-ea"/>
                <a:cs typeface="Times New Roman" pitchFamily="18" charset="0"/>
              </a:rPr>
              <a:t>RR/MDR-TB Prevalence among New and Previously treated TB cases</a:t>
            </a:r>
            <a:endParaRPr kumimoji="0" lang="en-US" altLang="en-US" sz="32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Content Placeholder 3"/>
          <p:cNvGraphicFramePr>
            <a:graphicFrameLocks noGrp="1"/>
          </p:cNvGraphicFramePr>
          <p:nvPr/>
        </p:nvGraphicFramePr>
        <p:xfrm>
          <a:off x="0" y="1739900"/>
          <a:ext cx="9144000" cy="3675063"/>
        </p:xfrm>
        <a:graphic>
          <a:graphicData uri="http://schemas.openxmlformats.org/presentationml/2006/ole">
            <p:oleObj spid="_x0000_s37890" name="Worksheet" r:id="rId3" imgW="11658653" imgH="4526280" progId="Excel.Sheet.8">
              <p:embed/>
            </p:oleObj>
          </a:graphicData>
        </a:graphic>
      </p:graphicFrame>
      <p:sp>
        <p:nvSpPr>
          <p:cNvPr id="6148" name="TextBox 3"/>
          <p:cNvSpPr txBox="1">
            <a:spLocks noChangeArrowheads="1"/>
          </p:cNvSpPr>
          <p:nvPr/>
        </p:nvSpPr>
        <p:spPr bwMode="auto">
          <a:xfrm>
            <a:off x="9525" y="6477000"/>
            <a:ext cx="3200400" cy="369888"/>
          </a:xfrm>
          <a:prstGeom prst="rect">
            <a:avLst/>
          </a:prstGeom>
          <a:noFill/>
          <a:ln w="9525">
            <a:noFill/>
            <a:miter lim="800000"/>
            <a:headEnd/>
            <a:tailEnd/>
          </a:ln>
        </p:spPr>
        <p:txBody>
          <a:bodyPr>
            <a:spAutoFit/>
          </a:bodyPr>
          <a:lstStyle/>
          <a:p>
            <a:pPr eaLnBrk="1" hangingPunct="1"/>
            <a:r>
              <a:rPr lang="en-US" altLang="en-US" b="1">
                <a:solidFill>
                  <a:srgbClr val="002060"/>
                </a:solidFill>
                <a:latin typeface="Times New Roman" pitchFamily="18" charset="0"/>
                <a:cs typeface="Times New Roman" pitchFamily="18" charset="0"/>
              </a:rPr>
              <a:t>TB in Georgia 2021</a:t>
            </a:r>
            <a:r>
              <a:rPr lang="ka-GE" altLang="en-US" b="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report</a:t>
            </a:r>
            <a:endParaRPr lang="en-US" altLang="en-US"/>
          </a:p>
        </p:txBody>
      </p:sp>
      <p:sp>
        <p:nvSpPr>
          <p:cNvPr id="6" name="Title 1"/>
          <p:cNvSpPr txBox="1">
            <a:spLocks/>
          </p:cNvSpPr>
          <p:nvPr/>
        </p:nvSpPr>
        <p:spPr bwMode="auto">
          <a:xfrm>
            <a:off x="0" y="228600"/>
            <a:ext cx="9144000" cy="1143000"/>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sz="3600" b="1" dirty="0" smtClean="0">
                <a:solidFill>
                  <a:schemeClr val="bg1"/>
                </a:solidFill>
                <a:latin typeface="Times New Roman" pitchFamily="18" charset="0"/>
                <a:ea typeface="+mj-ea"/>
                <a:cs typeface="Times New Roman" pitchFamily="18" charset="0"/>
              </a:rPr>
              <a:t>Number of RR/MDR-TB Patients put on treatment</a:t>
            </a:r>
            <a:endParaRPr kumimoji="0" lang="en-US" altLang="en-US" sz="36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3"/>
          <p:cNvSpPr txBox="1">
            <a:spLocks noChangeArrowheads="1"/>
          </p:cNvSpPr>
          <p:nvPr/>
        </p:nvSpPr>
        <p:spPr bwMode="auto">
          <a:xfrm>
            <a:off x="9525" y="6477000"/>
            <a:ext cx="3200400" cy="369888"/>
          </a:xfrm>
          <a:prstGeom prst="rect">
            <a:avLst/>
          </a:prstGeom>
          <a:noFill/>
          <a:ln w="9525">
            <a:noFill/>
            <a:miter lim="800000"/>
            <a:headEnd/>
            <a:tailEnd/>
          </a:ln>
        </p:spPr>
        <p:txBody>
          <a:bodyPr>
            <a:spAutoFit/>
          </a:bodyPr>
          <a:lstStyle/>
          <a:p>
            <a:pPr eaLnBrk="1" hangingPunct="1"/>
            <a:r>
              <a:rPr lang="en-US" altLang="en-US" b="1">
                <a:solidFill>
                  <a:srgbClr val="002060"/>
                </a:solidFill>
                <a:latin typeface="Times New Roman" pitchFamily="18" charset="0"/>
                <a:cs typeface="Times New Roman" pitchFamily="18" charset="0"/>
              </a:rPr>
              <a:t>TB in Georgia 2021</a:t>
            </a:r>
            <a:r>
              <a:rPr lang="ka-GE" altLang="en-US" b="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report</a:t>
            </a:r>
            <a:endParaRPr lang="en-US" altLang="en-US"/>
          </a:p>
        </p:txBody>
      </p:sp>
      <p:sp>
        <p:nvSpPr>
          <p:cNvPr id="6" name="Title 1"/>
          <p:cNvSpPr txBox="1">
            <a:spLocks/>
          </p:cNvSpPr>
          <p:nvPr/>
        </p:nvSpPr>
        <p:spPr bwMode="auto">
          <a:xfrm>
            <a:off x="0" y="228600"/>
            <a:ext cx="9144000" cy="1143000"/>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sz="3600" b="1" dirty="0" smtClean="0">
                <a:solidFill>
                  <a:schemeClr val="bg1"/>
                </a:solidFill>
                <a:latin typeface="Times New Roman" pitchFamily="18" charset="0"/>
                <a:ea typeface="+mj-ea"/>
                <a:cs typeface="Times New Roman" pitchFamily="18" charset="0"/>
              </a:rPr>
              <a:t>Impact of COVID-19 on TB and RR/MDR-TB case detection: 2019 </a:t>
            </a:r>
            <a:r>
              <a:rPr lang="en-US" altLang="en-US" sz="3600" b="1" dirty="0" err="1" smtClean="0">
                <a:solidFill>
                  <a:schemeClr val="bg1"/>
                </a:solidFill>
                <a:latin typeface="Times New Roman" pitchFamily="18" charset="0"/>
                <a:ea typeface="+mj-ea"/>
                <a:cs typeface="Times New Roman" pitchFamily="18" charset="0"/>
              </a:rPr>
              <a:t>vs</a:t>
            </a:r>
            <a:r>
              <a:rPr lang="en-US" altLang="en-US" sz="3600" b="1" dirty="0" smtClean="0">
                <a:solidFill>
                  <a:schemeClr val="bg1"/>
                </a:solidFill>
                <a:latin typeface="Times New Roman" pitchFamily="18" charset="0"/>
                <a:ea typeface="+mj-ea"/>
                <a:cs typeface="Times New Roman" pitchFamily="18" charset="0"/>
              </a:rPr>
              <a:t> 2020</a:t>
            </a:r>
            <a:endParaRPr kumimoji="0" lang="en-US" altLang="en-US" sz="3600" b="0" i="0" u="none" strike="noStrike" kern="1200" cap="none" spc="0" normalizeH="0" baseline="0" noProof="0" dirty="0" smtClean="0">
              <a:ln>
                <a:noFill/>
              </a:ln>
              <a:solidFill>
                <a:schemeClr val="bg1"/>
              </a:solidFill>
              <a:effectLst/>
              <a:uLnTx/>
              <a:uFillTx/>
              <a:latin typeface="+mj-lt"/>
              <a:ea typeface="+mj-ea"/>
              <a:cs typeface="+mj-cs"/>
            </a:endParaRPr>
          </a:p>
        </p:txBody>
      </p:sp>
      <p:graphicFrame>
        <p:nvGraphicFramePr>
          <p:cNvPr id="5" name="Chart 4"/>
          <p:cNvGraphicFramePr/>
          <p:nvPr/>
        </p:nvGraphicFramePr>
        <p:xfrm>
          <a:off x="70701" y="1779309"/>
          <a:ext cx="6363093" cy="4310405"/>
        </p:xfrm>
        <a:graphic>
          <a:graphicData uri="http://schemas.openxmlformats.org/drawingml/2006/chart">
            <c:chart xmlns:c="http://schemas.openxmlformats.org/drawingml/2006/chart" xmlns:r="http://schemas.openxmlformats.org/officeDocument/2006/relationships" r:id="rId2"/>
          </a:graphicData>
        </a:graphic>
      </p:graphicFrame>
      <p:sp>
        <p:nvSpPr>
          <p:cNvPr id="7" name="Left Arrow Callout 6"/>
          <p:cNvSpPr/>
          <p:nvPr/>
        </p:nvSpPr>
        <p:spPr>
          <a:xfrm>
            <a:off x="3761301" y="1791857"/>
            <a:ext cx="5252427" cy="3147837"/>
          </a:xfrm>
          <a:prstGeom prst="leftArrowCallout">
            <a:avLst/>
          </a:prstGeom>
          <a:solidFill>
            <a:schemeClr val="accent6">
              <a:lumMod val="20000"/>
              <a:lumOff val="80000"/>
              <a:alpha val="52000"/>
            </a:schemeClr>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74937" y="1880672"/>
            <a:ext cx="3355943" cy="2862322"/>
          </a:xfrm>
          <a:prstGeom prst="rect">
            <a:avLst/>
          </a:prstGeom>
          <a:noFill/>
        </p:spPr>
        <p:txBody>
          <a:bodyPr wrap="square" rtlCol="0">
            <a:spAutoFit/>
          </a:bodyPr>
          <a:lstStyle/>
          <a:p>
            <a:r>
              <a:rPr lang="en-US" sz="2000" b="1" dirty="0" smtClean="0">
                <a:solidFill>
                  <a:srgbClr val="FF0000"/>
                </a:solidFill>
              </a:rPr>
              <a:t>26%</a:t>
            </a:r>
            <a:r>
              <a:rPr lang="en-US" sz="2000" b="1" dirty="0" smtClean="0">
                <a:solidFill>
                  <a:schemeClr val="accent6">
                    <a:lumMod val="75000"/>
                  </a:schemeClr>
                </a:solidFill>
              </a:rPr>
              <a:t> less DS-TB cases and </a:t>
            </a:r>
            <a:r>
              <a:rPr lang="en-US" sz="2000" b="1" dirty="0" smtClean="0">
                <a:solidFill>
                  <a:srgbClr val="FF0000"/>
                </a:solidFill>
              </a:rPr>
              <a:t>28%</a:t>
            </a:r>
            <a:r>
              <a:rPr lang="en-US" sz="2000" b="1" dirty="0" smtClean="0">
                <a:solidFill>
                  <a:schemeClr val="accent6">
                    <a:lumMod val="75000"/>
                  </a:schemeClr>
                </a:solidFill>
              </a:rPr>
              <a:t> less RR/MDR-TB Cases detected in 2020 n Georgia</a:t>
            </a:r>
          </a:p>
          <a:p>
            <a:endParaRPr lang="en-US" sz="2000" b="1" dirty="0" smtClean="0">
              <a:solidFill>
                <a:schemeClr val="accent6">
                  <a:lumMod val="75000"/>
                </a:schemeClr>
              </a:solidFill>
            </a:endParaRPr>
          </a:p>
          <a:p>
            <a:r>
              <a:rPr lang="en-US" sz="2000" b="1" dirty="0" smtClean="0">
                <a:solidFill>
                  <a:schemeClr val="accent6">
                    <a:lumMod val="75000"/>
                  </a:schemeClr>
                </a:solidFill>
              </a:rPr>
              <a:t>Until 2020 Georgia was observing 6%-10% annual decrease in TB </a:t>
            </a:r>
            <a:r>
              <a:rPr lang="en-US" sz="2000" b="1" dirty="0" err="1" smtClean="0">
                <a:solidFill>
                  <a:schemeClr val="accent6">
                    <a:lumMod val="75000"/>
                  </a:schemeClr>
                </a:solidFill>
              </a:rPr>
              <a:t>casess</a:t>
            </a:r>
            <a:endParaRPr lang="en-US" sz="2000" b="1" dirty="0" smtClean="0">
              <a:solidFill>
                <a:schemeClr val="accent6">
                  <a:lumMod val="75000"/>
                </a:schemeClr>
              </a:solidFill>
            </a:endParaRPr>
          </a:p>
          <a:p>
            <a:endParaRPr lang="en-US" sz="2000" b="1" dirty="0" smtClean="0">
              <a:solidFill>
                <a:schemeClr val="accent6">
                  <a:lumMod val="75000"/>
                </a:schemeClr>
              </a:solidFill>
            </a:endParaRPr>
          </a:p>
          <a:p>
            <a:r>
              <a:rPr lang="en-US" sz="2000" b="1" dirty="0" smtClean="0">
                <a:solidFill>
                  <a:schemeClr val="accent6">
                    <a:lumMod val="75000"/>
                  </a:schemeClr>
                </a:solidFill>
              </a:rPr>
              <a:t>COVID-19 impact is significant</a:t>
            </a:r>
            <a:endParaRPr lang="en-US" sz="20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Content Placeholder 3"/>
          <p:cNvGraphicFramePr>
            <a:graphicFrameLocks noGrp="1"/>
          </p:cNvGraphicFramePr>
          <p:nvPr/>
        </p:nvGraphicFramePr>
        <p:xfrm>
          <a:off x="0" y="1527175"/>
          <a:ext cx="9144000" cy="3806825"/>
        </p:xfrm>
        <a:graphic>
          <a:graphicData uri="http://schemas.openxmlformats.org/presentationml/2006/ole">
            <p:oleObj spid="_x0000_s39938" name="Chart" r:id="rId3" imgW="8839290" imgH="3219480" progId="Excel.Chart.8">
              <p:embed/>
            </p:oleObj>
          </a:graphicData>
        </a:graphic>
      </p:graphicFrame>
      <p:sp>
        <p:nvSpPr>
          <p:cNvPr id="7" name="Title 1"/>
          <p:cNvSpPr txBox="1">
            <a:spLocks/>
          </p:cNvSpPr>
          <p:nvPr/>
        </p:nvSpPr>
        <p:spPr>
          <a:xfrm>
            <a:off x="457200" y="5334000"/>
            <a:ext cx="8229600" cy="533400"/>
          </a:xfrm>
          <a:prstGeom prst="rect">
            <a:avLst/>
          </a:prstGeom>
        </p:spPr>
        <p:txBody>
          <a:bodyPr anchor="ctr"/>
          <a:lstStyle/>
          <a:p>
            <a:pPr eaLnBrk="1" fontAlgn="auto" hangingPunct="1">
              <a:spcAft>
                <a:spcPts val="0"/>
              </a:spcAft>
              <a:defRPr/>
            </a:pPr>
            <a:r>
              <a:rPr lang="ka-GE" sz="1600" b="1" dirty="0">
                <a:solidFill>
                  <a:srgbClr val="002060"/>
                </a:solidFill>
                <a:latin typeface="Times New Roman" pitchFamily="18" charset="0"/>
                <a:ea typeface="+mj-ea"/>
                <a:cs typeface="Times New Roman" pitchFamily="18" charset="0"/>
              </a:rPr>
              <a:t>     </a:t>
            </a:r>
            <a:r>
              <a:rPr lang="en-US" sz="1600" b="1" dirty="0">
                <a:solidFill>
                  <a:srgbClr val="002060"/>
                </a:solidFill>
                <a:latin typeface="Times New Roman" pitchFamily="18" charset="0"/>
                <a:ea typeface="+mj-ea"/>
                <a:cs typeface="Times New Roman" pitchFamily="18" charset="0"/>
              </a:rPr>
              <a:t>    </a:t>
            </a:r>
            <a:r>
              <a:rPr lang="ka-GE" sz="1600" b="1" dirty="0">
                <a:solidFill>
                  <a:srgbClr val="002060"/>
                </a:solidFill>
                <a:latin typeface="Times New Roman" pitchFamily="18" charset="0"/>
                <a:ea typeface="+mj-ea"/>
                <a:cs typeface="Times New Roman" pitchFamily="18" charset="0"/>
              </a:rPr>
              <a:t>70%  75% </a:t>
            </a:r>
            <a:r>
              <a:rPr lang="en-US" sz="1600" b="1" dirty="0">
                <a:solidFill>
                  <a:srgbClr val="002060"/>
                </a:solidFill>
                <a:latin typeface="Times New Roman" pitchFamily="18" charset="0"/>
                <a:ea typeface="+mj-ea"/>
                <a:cs typeface="Times New Roman" pitchFamily="18" charset="0"/>
              </a:rPr>
              <a:t> </a:t>
            </a:r>
            <a:r>
              <a:rPr lang="ka-GE" sz="1600" b="1" dirty="0">
                <a:solidFill>
                  <a:srgbClr val="002060"/>
                </a:solidFill>
                <a:latin typeface="Times New Roman" pitchFamily="18" charset="0"/>
                <a:ea typeface="+mj-ea"/>
                <a:cs typeface="Times New Roman" pitchFamily="18" charset="0"/>
              </a:rPr>
              <a:t>74% 77% 7</a:t>
            </a:r>
            <a:r>
              <a:rPr lang="en-US" sz="1600" b="1" dirty="0">
                <a:solidFill>
                  <a:srgbClr val="002060"/>
                </a:solidFill>
                <a:latin typeface="Times New Roman" pitchFamily="18" charset="0"/>
                <a:ea typeface="+mj-ea"/>
                <a:cs typeface="Times New Roman" pitchFamily="18" charset="0"/>
              </a:rPr>
              <a:t>9</a:t>
            </a:r>
            <a:r>
              <a:rPr lang="ka-GE" sz="1600" b="1" dirty="0">
                <a:solidFill>
                  <a:srgbClr val="002060"/>
                </a:solidFill>
                <a:latin typeface="Times New Roman" pitchFamily="18" charset="0"/>
                <a:ea typeface="+mj-ea"/>
                <a:cs typeface="Times New Roman" pitchFamily="18" charset="0"/>
              </a:rPr>
              <a:t>%</a:t>
            </a:r>
            <a:r>
              <a:rPr lang="en-US" sz="1600" b="1" dirty="0">
                <a:solidFill>
                  <a:srgbClr val="002060"/>
                </a:solidFill>
                <a:latin typeface="Times New Roman" pitchFamily="18" charset="0"/>
                <a:ea typeface="+mj-ea"/>
                <a:cs typeface="Times New Roman" pitchFamily="18" charset="0"/>
              </a:rPr>
              <a:t> 76%  76%  84%   84%  87%  87%  88% 91%  92%</a:t>
            </a:r>
          </a:p>
        </p:txBody>
      </p:sp>
      <p:sp>
        <p:nvSpPr>
          <p:cNvPr id="4101" name="TextBox 4"/>
          <p:cNvSpPr txBox="1">
            <a:spLocks noChangeArrowheads="1"/>
          </p:cNvSpPr>
          <p:nvPr/>
        </p:nvSpPr>
        <p:spPr bwMode="auto">
          <a:xfrm>
            <a:off x="9525" y="6488113"/>
            <a:ext cx="3200400" cy="369887"/>
          </a:xfrm>
          <a:prstGeom prst="rect">
            <a:avLst/>
          </a:prstGeom>
          <a:noFill/>
          <a:ln w="9525">
            <a:noFill/>
            <a:miter lim="800000"/>
            <a:headEnd/>
            <a:tailEnd/>
          </a:ln>
        </p:spPr>
        <p:txBody>
          <a:bodyPr>
            <a:spAutoFit/>
          </a:bodyPr>
          <a:lstStyle/>
          <a:p>
            <a:pPr eaLnBrk="1" hangingPunct="1"/>
            <a:r>
              <a:rPr lang="en-US" altLang="en-US" b="1">
                <a:solidFill>
                  <a:srgbClr val="002060"/>
                </a:solidFill>
                <a:latin typeface="Times New Roman" pitchFamily="18" charset="0"/>
                <a:cs typeface="Times New Roman" pitchFamily="18" charset="0"/>
              </a:rPr>
              <a:t>TB in Georgia 2021</a:t>
            </a:r>
            <a:r>
              <a:rPr lang="ka-GE" altLang="en-US" b="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report</a:t>
            </a:r>
            <a:endParaRPr lang="en-US" altLang="en-US"/>
          </a:p>
        </p:txBody>
      </p:sp>
      <p:sp>
        <p:nvSpPr>
          <p:cNvPr id="8" name="Title 1"/>
          <p:cNvSpPr txBox="1">
            <a:spLocks/>
          </p:cNvSpPr>
          <p:nvPr/>
        </p:nvSpPr>
        <p:spPr bwMode="auto">
          <a:xfrm>
            <a:off x="0" y="228600"/>
            <a:ext cx="9144000" cy="1143000"/>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sz="3600" b="1" dirty="0" smtClean="0">
                <a:solidFill>
                  <a:schemeClr val="bg1"/>
                </a:solidFill>
                <a:latin typeface="Times New Roman" pitchFamily="18" charset="0"/>
                <a:ea typeface="+mj-ea"/>
                <a:cs typeface="Times New Roman" pitchFamily="18" charset="0"/>
              </a:rPr>
              <a:t>Bacteriological confirmation rate among pulmonary TB in Georgia</a:t>
            </a:r>
            <a:endParaRPr kumimoji="0" lang="en-US" altLang="en-US" sz="36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Grp="1"/>
          </p:cNvGraphicFramePr>
          <p:nvPr/>
        </p:nvGraphicFramePr>
        <p:xfrm>
          <a:off x="0" y="2058988"/>
          <a:ext cx="9144000" cy="3046412"/>
        </p:xfrm>
        <a:graphic>
          <a:graphicData uri="http://schemas.openxmlformats.org/presentationml/2006/ole">
            <p:oleObj spid="_x0000_s41986" name="Worksheet" r:id="rId3" imgW="7029399" imgH="1362150" progId="Excel.Sheet.8">
              <p:embed/>
            </p:oleObj>
          </a:graphicData>
        </a:graphic>
      </p:graphicFrame>
      <p:sp>
        <p:nvSpPr>
          <p:cNvPr id="9221" name="TextBox 4"/>
          <p:cNvSpPr txBox="1">
            <a:spLocks noChangeArrowheads="1"/>
          </p:cNvSpPr>
          <p:nvPr/>
        </p:nvSpPr>
        <p:spPr bwMode="auto">
          <a:xfrm>
            <a:off x="9525" y="6488113"/>
            <a:ext cx="3200400" cy="369887"/>
          </a:xfrm>
          <a:prstGeom prst="rect">
            <a:avLst/>
          </a:prstGeom>
          <a:noFill/>
          <a:ln w="9525">
            <a:noFill/>
            <a:miter lim="800000"/>
            <a:headEnd/>
            <a:tailEnd/>
          </a:ln>
        </p:spPr>
        <p:txBody>
          <a:bodyPr>
            <a:spAutoFit/>
          </a:bodyPr>
          <a:lstStyle/>
          <a:p>
            <a:pPr eaLnBrk="1" hangingPunct="1"/>
            <a:r>
              <a:rPr lang="en-US" altLang="en-US" b="1">
                <a:solidFill>
                  <a:srgbClr val="002060"/>
                </a:solidFill>
                <a:latin typeface="Times New Roman" pitchFamily="18" charset="0"/>
                <a:cs typeface="Times New Roman" pitchFamily="18" charset="0"/>
              </a:rPr>
              <a:t>TB in Georgia 2021</a:t>
            </a:r>
            <a:r>
              <a:rPr lang="ka-GE" altLang="en-US" b="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report</a:t>
            </a:r>
            <a:endParaRPr lang="en-US" altLang="en-US"/>
          </a:p>
        </p:txBody>
      </p:sp>
      <p:sp>
        <p:nvSpPr>
          <p:cNvPr id="7" name="Title 1"/>
          <p:cNvSpPr txBox="1">
            <a:spLocks/>
          </p:cNvSpPr>
          <p:nvPr/>
        </p:nvSpPr>
        <p:spPr bwMode="auto">
          <a:xfrm>
            <a:off x="0" y="228600"/>
            <a:ext cx="9144000" cy="1143000"/>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sz="3600" b="1" dirty="0" smtClean="0">
                <a:solidFill>
                  <a:schemeClr val="bg1"/>
                </a:solidFill>
                <a:latin typeface="Times New Roman" pitchFamily="18" charset="0"/>
                <a:ea typeface="+mj-ea"/>
                <a:cs typeface="Times New Roman" pitchFamily="18" charset="0"/>
              </a:rPr>
              <a:t>HIV prevalence among all TB cases</a:t>
            </a:r>
            <a:endParaRPr kumimoji="0" lang="en-US" altLang="en-US" sz="36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3867</TotalTime>
  <Words>906</Words>
  <Application>Microsoft Office PowerPoint</Application>
  <PresentationFormat>On-screen Show (4:3)</PresentationFormat>
  <Paragraphs>96</Paragraphs>
  <Slides>20</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Office Theme</vt:lpstr>
      <vt:lpstr>Microsoft Office Excel 97-2003 Worksheet</vt:lpstr>
      <vt:lpstr>Microsoft Office Excel Chart</vt:lpstr>
      <vt:lpstr>Sustaining Essential TB Services During the COVID-19 Pandemics in Georgia</vt:lpstr>
      <vt:lpstr>Slide 2</vt:lpstr>
      <vt:lpstr>Notified TB Cases  (absolute numbers) </vt:lpstr>
      <vt:lpstr>Slide 4</vt:lpstr>
      <vt:lpstr>Slide 5</vt:lpstr>
      <vt:lpstr>Slide 6</vt:lpstr>
      <vt:lpstr>Slide 7</vt:lpstr>
      <vt:lpstr>Slide 8</vt:lpstr>
      <vt:lpstr>Slide 9</vt:lpstr>
      <vt:lpstr>Slide 10</vt:lpstr>
      <vt:lpstr>1st line treatment outcomes of the new pulmonary bacteriologically confirmed TB cases (2019 cohort, %)</vt:lpstr>
      <vt:lpstr>RR treatment outcomes (Excluding XDR) (2018 cohort, %)</vt:lpstr>
      <vt:lpstr>XDR treatment outcomes (2018 cohort, %)</vt:lpstr>
      <vt:lpstr>Slide 14</vt:lpstr>
      <vt:lpstr>Access to Care</vt:lpstr>
      <vt:lpstr>Clinical Management</vt:lpstr>
      <vt:lpstr>Participating in Fight Against COVID-19</vt:lpstr>
      <vt:lpstr>Challenges and Solutions</vt:lpstr>
      <vt:lpstr>Acknowledgment</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Steps in the Implementation of aDSM in GEORGIA</dc:title>
  <dc:creator>Lomtadze N</dc:creator>
  <cp:lastModifiedBy>Lomtadze N</cp:lastModifiedBy>
  <cp:revision>610</cp:revision>
  <dcterms:created xsi:type="dcterms:W3CDTF">2016-10-16T01:25:20Z</dcterms:created>
  <dcterms:modified xsi:type="dcterms:W3CDTF">2021-03-22T23:11:29Z</dcterms:modified>
</cp:coreProperties>
</file>